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1" r:id="rId2"/>
    <p:sldId id="269" r:id="rId3"/>
    <p:sldId id="257" r:id="rId4"/>
    <p:sldId id="266" r:id="rId5"/>
    <p:sldId id="267" r:id="rId6"/>
    <p:sldId id="263" r:id="rId7"/>
    <p:sldId id="270" r:id="rId8"/>
    <p:sldId id="268"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E01B"/>
    <a:srgbClr val="0EF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26" autoAdjust="0"/>
    <p:restoredTop sz="90612" autoAdjust="0"/>
  </p:normalViewPr>
  <p:slideViewPr>
    <p:cSldViewPr snapToGrid="0">
      <p:cViewPr varScale="1">
        <p:scale>
          <a:sx n="101" d="100"/>
          <a:sy n="101" d="100"/>
        </p:scale>
        <p:origin x="20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Customer Segmentation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2-D5D1-EB44-8E97-8D3BD0E00A9A}"/>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D5D1-EB44-8E97-8D3BD0E00A9A}"/>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1-D5D1-EB44-8E97-8D3BD0E00A9A}"/>
              </c:ext>
            </c:extLst>
          </c:dPt>
          <c:dLbls>
            <c:dLbl>
              <c:idx val="0"/>
              <c:layout>
                <c:manualLayout>
                  <c:x val="-2.9974633729960374E-2"/>
                  <c:y val="0.1118929537693741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5D1-EB44-8E97-8D3BD0E00A9A}"/>
                </c:ext>
              </c:extLst>
            </c:dLbl>
            <c:dLbl>
              <c:idx val="1"/>
              <c:layout>
                <c:manualLayout>
                  <c:x val="-6.0468210426587073E-2"/>
                  <c:y val="0.1050984305948114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5D1-EB44-8E97-8D3BD0E00A9A}"/>
                </c:ext>
              </c:extLst>
            </c:dLbl>
            <c:dLbl>
              <c:idx val="2"/>
              <c:layout>
                <c:manualLayout>
                  <c:x val="0.13876459855538664"/>
                  <c:y val="-0.25931837121995938"/>
                </c:manualLayout>
              </c:layout>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5D1-EB44-8E97-8D3BD0E00A9A}"/>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Busy</c:v>
                </c:pt>
                <c:pt idx="1">
                  <c:v>Healthy</c:v>
                </c:pt>
                <c:pt idx="2">
                  <c:v>General</c:v>
                </c:pt>
              </c:strCache>
            </c:strRef>
          </c:cat>
          <c:val>
            <c:numRef>
              <c:f>Sheet1!$B$2:$B$4</c:f>
              <c:numCache>
                <c:formatCode>0%</c:formatCode>
                <c:ptCount val="3"/>
                <c:pt idx="0">
                  <c:v>0.06</c:v>
                </c:pt>
                <c:pt idx="1">
                  <c:v>0.06</c:v>
                </c:pt>
                <c:pt idx="2">
                  <c:v>0.88</c:v>
                </c:pt>
              </c:numCache>
            </c:numRef>
          </c:val>
          <c:extLst>
            <c:ext xmlns:c16="http://schemas.microsoft.com/office/drawing/2014/chart" uri="{C3380CC4-5D6E-409C-BE32-E72D297353CC}">
              <c16:uniqueId val="{00000000-D5D1-EB44-8E97-8D3BD0E00A9A}"/>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0D352-70A6-46A5-967A-60BC174090D6}" type="datetimeFigureOut">
              <a:rPr lang="en-US" smtClean="0"/>
              <a:t>4/16/19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9C96A-71BE-4587-A703-2DB4E9BB12A8}" type="slidenum">
              <a:rPr lang="en-US" smtClean="0"/>
              <a:t>‹#›</a:t>
            </a:fld>
            <a:endParaRPr lang="en-US"/>
          </a:p>
        </p:txBody>
      </p:sp>
    </p:spTree>
    <p:extLst>
      <p:ext uri="{BB962C8B-B14F-4D97-AF65-F5344CB8AC3E}">
        <p14:creationId xmlns:p14="http://schemas.microsoft.com/office/powerpoint/2010/main" val="2669439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9C96A-71BE-4587-A703-2DB4E9BB12A8}" type="slidenum">
              <a:rPr lang="en-US" smtClean="0"/>
              <a:t>3</a:t>
            </a:fld>
            <a:endParaRPr lang="en-US"/>
          </a:p>
        </p:txBody>
      </p:sp>
    </p:spTree>
    <p:extLst>
      <p:ext uri="{BB962C8B-B14F-4D97-AF65-F5344CB8AC3E}">
        <p14:creationId xmlns:p14="http://schemas.microsoft.com/office/powerpoint/2010/main" val="298917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66efeb2c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66efeb2c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dirty="0">
                <a:solidFill>
                  <a:schemeClr val="dk1"/>
                </a:solidFill>
              </a:rPr>
              <a:t>To calculate the adventurousness </a:t>
            </a:r>
            <a:r>
              <a:rPr lang="en-US" altLang="zh-CN" dirty="0">
                <a:solidFill>
                  <a:schemeClr val="dk1"/>
                </a:solidFill>
              </a:rPr>
              <a:t>we converted the words to numbers and compared the values. We split the scale of numbers by ranges to create two clusters: adventurous user who like to try new things and not adventurous users who purchase the same items all the time.</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431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66efeb2c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66efeb2c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used a word2vec method to find define similar items which a user puts in one basket. Word2vec transforms words to vectors and gives a pair of words a high score if words are close in meaning and low score if words are substantially different.</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66efeb2c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66efeb2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dirty="0">
                <a:solidFill>
                  <a:schemeClr val="dk1"/>
                </a:solidFill>
              </a:rPr>
              <a:t>We defined the new feature - “adventurousness” of the user. We compare how much variety each user has in his orders. If user constantly buys exactly the same items, his “adventurous” score is 0, whereas if someone always buys new items, the score will be close to 1 .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D9C96A-71BE-4587-A703-2DB4E9BB12A8}" type="slidenum">
              <a:rPr lang="en-US" smtClean="0"/>
              <a:t>8</a:t>
            </a:fld>
            <a:endParaRPr lang="en-US"/>
          </a:p>
        </p:txBody>
      </p:sp>
    </p:spTree>
    <p:extLst>
      <p:ext uri="{BB962C8B-B14F-4D97-AF65-F5344CB8AC3E}">
        <p14:creationId xmlns:p14="http://schemas.microsoft.com/office/powerpoint/2010/main" val="249389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4361-7C00-4D68-9C9D-8666A2123F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BF1267-2708-4960-B736-8D0D45F3EB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82AFED-CD77-4025-967E-EF57C813DA23}"/>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86364EFB-1B75-4769-9A0B-376D83ED8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9EAD1-921C-4D56-95C0-1A1D69367E0C}"/>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121364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97BE-E747-4A70-9B8C-C426DB16AA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8FBFE1-9D51-487D-8D36-5092044F58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7054E-11DE-448B-8B15-BAB634879C35}"/>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E1A81821-84E0-4857-91FC-334AEB486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D9C40-C7BF-4B45-90F1-318A99FF6165}"/>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322407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8126E-398A-4BDD-82C2-9F9293C91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7BC112-6AA8-46B9-BC2D-0A28429BA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70AA4-60B7-4F03-8F96-12060405AC16}"/>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432C4E8F-0B15-4A8C-B2F4-5F067B503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502FE-E0A7-4B30-AB64-24B00842726E}"/>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1323772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820616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1465-CCF7-4D0C-A2E0-8CABCC005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753C5-0E34-4BFE-90F7-B8E893E027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2AC1-534A-4534-845D-15448D9ECFC4}"/>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3634796C-F42C-4772-93EA-D0D25A11A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82166-B1FC-4D43-ACB5-609869252886}"/>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68749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CB46-110A-4BAA-949A-3D4B9826E3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56115D-5F0A-4B08-B2AB-EA8DD169C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97F979-C2E4-4628-BE1D-B4557BD86563}"/>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8D4F2AF6-42A4-4FBA-B5B7-2F512A6B8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1C48D-19FF-4448-8BE3-C384C70400D7}"/>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335113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3D16-4786-4E0C-94D2-76153F287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46D1E5-4889-4745-B333-A331E9A92F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F1E569-7D2A-42FF-9EB0-7D6510858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4EBC48-964A-4019-82CF-81C1A50EB8CE}"/>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6" name="Footer Placeholder 5">
            <a:extLst>
              <a:ext uri="{FF2B5EF4-FFF2-40B4-BE49-F238E27FC236}">
                <a16:creationId xmlns:a16="http://schemas.microsoft.com/office/drawing/2014/main" id="{647BB29B-C80B-4598-B8EE-64AD3A8B2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3767A-DA57-4837-AD5E-196AAB896075}"/>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3392081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A788-FCC8-4E1E-ACED-B9C3CC8DA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A3A1DB-BBED-4401-9764-927103CEC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1C1A7C-A08F-49D2-851C-A980A971E4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0B2A2E-1725-4745-AA4B-46EA0BFE1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85926-BA3B-467D-831F-899BDCD237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2A4023-7558-4FEF-B70C-E60D8B3D37E2}"/>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8" name="Footer Placeholder 7">
            <a:extLst>
              <a:ext uri="{FF2B5EF4-FFF2-40B4-BE49-F238E27FC236}">
                <a16:creationId xmlns:a16="http://schemas.microsoft.com/office/drawing/2014/main" id="{9B258C31-3BF8-41C5-BD19-30D7B1424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7CE110-4B5B-4C5F-B88F-8EA2019FD9C3}"/>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3586442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0D24-C3EA-4072-8B82-7F83A7368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CFE020-EAE6-4340-9749-77BD4731B15A}"/>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4" name="Footer Placeholder 3">
            <a:extLst>
              <a:ext uri="{FF2B5EF4-FFF2-40B4-BE49-F238E27FC236}">
                <a16:creationId xmlns:a16="http://schemas.microsoft.com/office/drawing/2014/main" id="{6998D635-C530-4722-B2EB-468DEF34C4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6CCED1-DBCA-4A61-8FD4-5983941E5E3B}"/>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220213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E3305-42A3-45BF-89A6-8BAEE12C0FB1}"/>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3" name="Footer Placeholder 2">
            <a:extLst>
              <a:ext uri="{FF2B5EF4-FFF2-40B4-BE49-F238E27FC236}">
                <a16:creationId xmlns:a16="http://schemas.microsoft.com/office/drawing/2014/main" id="{FE8658B1-28C9-4636-8366-2C5C62F4AE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BE9255-D367-4A8B-9B74-078F85CD7FF1}"/>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3050999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6851-6A3A-41AF-9253-030199672C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319002-197C-47AA-B700-5E0E9E4DE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4C6B3E-D858-48CA-8B20-70055DFC2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A9DB0-B269-40FB-8D34-A4AD25BDD307}"/>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6" name="Footer Placeholder 5">
            <a:extLst>
              <a:ext uri="{FF2B5EF4-FFF2-40B4-BE49-F238E27FC236}">
                <a16:creationId xmlns:a16="http://schemas.microsoft.com/office/drawing/2014/main" id="{400F4D7E-103C-4C71-B08F-52F34800A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17470-0E34-42F1-BC9D-FDC0C1433702}"/>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49788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E93E-19CE-487F-9FDF-951CEC901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91B4D6-C376-4EAD-B0E7-195BF73C1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CE3ED9-675F-466D-A757-10144EDC6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3BBED-E41B-4707-800B-70A3E78056F8}"/>
              </a:ext>
            </a:extLst>
          </p:cNvPr>
          <p:cNvSpPr>
            <a:spLocks noGrp="1"/>
          </p:cNvSpPr>
          <p:nvPr>
            <p:ph type="dt" sz="half" idx="10"/>
          </p:nvPr>
        </p:nvSpPr>
        <p:spPr/>
        <p:txBody>
          <a:bodyPr/>
          <a:lstStyle/>
          <a:p>
            <a:fld id="{F985E02E-91C0-46F8-9C71-41A7CF6ECE71}" type="datetimeFigureOut">
              <a:rPr lang="en-US" smtClean="0"/>
              <a:t>4/16/19</a:t>
            </a:fld>
            <a:endParaRPr lang="en-US"/>
          </a:p>
        </p:txBody>
      </p:sp>
      <p:sp>
        <p:nvSpPr>
          <p:cNvPr id="6" name="Footer Placeholder 5">
            <a:extLst>
              <a:ext uri="{FF2B5EF4-FFF2-40B4-BE49-F238E27FC236}">
                <a16:creationId xmlns:a16="http://schemas.microsoft.com/office/drawing/2014/main" id="{82617E7A-30A8-4B20-BE37-8C3DC3D2C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FD0E8-2AC7-451E-B4BB-04FB3164CF71}"/>
              </a:ext>
            </a:extLst>
          </p:cNvPr>
          <p:cNvSpPr>
            <a:spLocks noGrp="1"/>
          </p:cNvSpPr>
          <p:nvPr>
            <p:ph type="sldNum" sz="quarter" idx="12"/>
          </p:nvPr>
        </p:nvSpPr>
        <p:spPr/>
        <p:txBody>
          <a:bodyPr/>
          <a:lstStyle/>
          <a:p>
            <a:fld id="{4E3BF7A0-3312-4B36-9237-1CC0595089D2}" type="slidenum">
              <a:rPr lang="en-US" smtClean="0"/>
              <a:t>‹#›</a:t>
            </a:fld>
            <a:endParaRPr lang="en-US"/>
          </a:p>
        </p:txBody>
      </p:sp>
    </p:spTree>
    <p:extLst>
      <p:ext uri="{BB962C8B-B14F-4D97-AF65-F5344CB8AC3E}">
        <p14:creationId xmlns:p14="http://schemas.microsoft.com/office/powerpoint/2010/main" val="196790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B8C989-A1A4-4BBB-824B-A47A82FABF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94212-D83F-4921-A95A-BBD41F8D2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6A8C1-7FB7-4CB7-825A-AF88EA3B2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5E02E-91C0-46F8-9C71-41A7CF6ECE71}" type="datetimeFigureOut">
              <a:rPr lang="en-US" smtClean="0"/>
              <a:t>4/16/19</a:t>
            </a:fld>
            <a:endParaRPr lang="en-US"/>
          </a:p>
        </p:txBody>
      </p:sp>
      <p:sp>
        <p:nvSpPr>
          <p:cNvPr id="5" name="Footer Placeholder 4">
            <a:extLst>
              <a:ext uri="{FF2B5EF4-FFF2-40B4-BE49-F238E27FC236}">
                <a16:creationId xmlns:a16="http://schemas.microsoft.com/office/drawing/2014/main" id="{C551AFA4-0BD3-4A7A-BD7B-60F08AF77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B37B2D-B099-4511-80CC-7565907FF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BF7A0-3312-4B36-9237-1CC0595089D2}" type="slidenum">
              <a:rPr lang="en-US" smtClean="0"/>
              <a:t>‹#›</a:t>
            </a:fld>
            <a:endParaRPr lang="en-US"/>
          </a:p>
        </p:txBody>
      </p:sp>
    </p:spTree>
    <p:extLst>
      <p:ext uri="{BB962C8B-B14F-4D97-AF65-F5344CB8AC3E}">
        <p14:creationId xmlns:p14="http://schemas.microsoft.com/office/powerpoint/2010/main" val="3867485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jp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8974BF-0466-4192-BED0-9F48C90C5D59}"/>
              </a:ext>
            </a:extLst>
          </p:cNvPr>
          <p:cNvSpPr txBox="1"/>
          <p:nvPr/>
        </p:nvSpPr>
        <p:spPr>
          <a:xfrm>
            <a:off x="6096000" y="3563682"/>
            <a:ext cx="1350819" cy="646331"/>
          </a:xfrm>
          <a:prstGeom prst="rect">
            <a:avLst/>
          </a:prstGeom>
          <a:noFill/>
        </p:spPr>
        <p:txBody>
          <a:bodyPr wrap="none" rtlCol="0">
            <a:spAutoFit/>
          </a:bodyPr>
          <a:lstStyle/>
          <a:p>
            <a:r>
              <a:rPr lang="en-US" dirty="0"/>
              <a:t>Item to Item</a:t>
            </a:r>
          </a:p>
          <a:p>
            <a:r>
              <a:rPr lang="en-US" dirty="0"/>
              <a:t>Comparison</a:t>
            </a:r>
          </a:p>
        </p:txBody>
      </p:sp>
      <p:sp>
        <p:nvSpPr>
          <p:cNvPr id="5" name="TextBox 4">
            <a:extLst>
              <a:ext uri="{FF2B5EF4-FFF2-40B4-BE49-F238E27FC236}">
                <a16:creationId xmlns:a16="http://schemas.microsoft.com/office/drawing/2014/main" id="{66912104-2728-4769-AC8B-C3070A40D408}"/>
              </a:ext>
            </a:extLst>
          </p:cNvPr>
          <p:cNvSpPr txBox="1"/>
          <p:nvPr/>
        </p:nvSpPr>
        <p:spPr>
          <a:xfrm>
            <a:off x="7427467" y="3493287"/>
            <a:ext cx="465192" cy="769441"/>
          </a:xfrm>
          <a:prstGeom prst="rect">
            <a:avLst/>
          </a:prstGeom>
          <a:noFill/>
        </p:spPr>
        <p:txBody>
          <a:bodyPr wrap="none" rtlCol="0">
            <a:spAutoFit/>
          </a:bodyPr>
          <a:lstStyle/>
          <a:p>
            <a:r>
              <a:rPr lang="en-US" sz="4400" dirty="0">
                <a:solidFill>
                  <a:srgbClr val="0070C0"/>
                </a:solidFill>
              </a:rPr>
              <a:t>=</a:t>
            </a:r>
          </a:p>
        </p:txBody>
      </p:sp>
      <p:sp>
        <p:nvSpPr>
          <p:cNvPr id="6" name="TextBox 5">
            <a:extLst>
              <a:ext uri="{FF2B5EF4-FFF2-40B4-BE49-F238E27FC236}">
                <a16:creationId xmlns:a16="http://schemas.microsoft.com/office/drawing/2014/main" id="{84019904-8773-469B-88C9-F00A3B5102DE}"/>
              </a:ext>
            </a:extLst>
          </p:cNvPr>
          <p:cNvSpPr txBox="1"/>
          <p:nvPr/>
        </p:nvSpPr>
        <p:spPr>
          <a:xfrm>
            <a:off x="8297128" y="3508676"/>
            <a:ext cx="778868" cy="369332"/>
          </a:xfrm>
          <a:prstGeom prst="rect">
            <a:avLst/>
          </a:prstGeom>
          <a:noFill/>
        </p:spPr>
        <p:txBody>
          <a:bodyPr wrap="none" rtlCol="0">
            <a:spAutoFit/>
          </a:bodyPr>
          <a:lstStyle/>
          <a:p>
            <a:r>
              <a:rPr lang="en-US" dirty="0"/>
              <a:t>Rating</a:t>
            </a:r>
          </a:p>
        </p:txBody>
      </p:sp>
      <p:sp>
        <p:nvSpPr>
          <p:cNvPr id="7" name="TextBox 6">
            <a:extLst>
              <a:ext uri="{FF2B5EF4-FFF2-40B4-BE49-F238E27FC236}">
                <a16:creationId xmlns:a16="http://schemas.microsoft.com/office/drawing/2014/main" id="{4B3C00F3-2E5A-4571-8E5F-43721640C35D}"/>
              </a:ext>
            </a:extLst>
          </p:cNvPr>
          <p:cNvSpPr txBox="1"/>
          <p:nvPr/>
        </p:nvSpPr>
        <p:spPr>
          <a:xfrm>
            <a:off x="9056946" y="3441316"/>
            <a:ext cx="413896" cy="646331"/>
          </a:xfrm>
          <a:prstGeom prst="rect">
            <a:avLst/>
          </a:prstGeom>
          <a:noFill/>
        </p:spPr>
        <p:txBody>
          <a:bodyPr wrap="none" rtlCol="0">
            <a:spAutoFit/>
          </a:bodyPr>
          <a:lstStyle/>
          <a:p>
            <a:r>
              <a:rPr lang="en-US" sz="3600" dirty="0">
                <a:solidFill>
                  <a:srgbClr val="0070C0"/>
                </a:solidFill>
              </a:rPr>
              <a:t>*</a:t>
            </a:r>
          </a:p>
        </p:txBody>
      </p:sp>
      <p:sp>
        <p:nvSpPr>
          <p:cNvPr id="8" name="TextBox 7">
            <a:extLst>
              <a:ext uri="{FF2B5EF4-FFF2-40B4-BE49-F238E27FC236}">
                <a16:creationId xmlns:a16="http://schemas.microsoft.com/office/drawing/2014/main" id="{93D67777-FEF7-4A48-844C-6DF0D7B3A716}"/>
              </a:ext>
            </a:extLst>
          </p:cNvPr>
          <p:cNvSpPr txBox="1"/>
          <p:nvPr/>
        </p:nvSpPr>
        <p:spPr>
          <a:xfrm>
            <a:off x="9373896" y="3517516"/>
            <a:ext cx="2112053" cy="369332"/>
          </a:xfrm>
          <a:prstGeom prst="rect">
            <a:avLst/>
          </a:prstGeom>
          <a:noFill/>
        </p:spPr>
        <p:txBody>
          <a:bodyPr wrap="none" rtlCol="0">
            <a:spAutoFit/>
          </a:bodyPr>
          <a:lstStyle/>
          <a:p>
            <a:r>
              <a:rPr lang="en-US" dirty="0"/>
              <a:t>Item Similarity Score</a:t>
            </a:r>
          </a:p>
        </p:txBody>
      </p:sp>
      <p:cxnSp>
        <p:nvCxnSpPr>
          <p:cNvPr id="10" name="Straight Connector 9">
            <a:extLst>
              <a:ext uri="{FF2B5EF4-FFF2-40B4-BE49-F238E27FC236}">
                <a16:creationId xmlns:a16="http://schemas.microsoft.com/office/drawing/2014/main" id="{A04D6EAD-88C2-4CD7-8EF2-6B451877348D}"/>
              </a:ext>
            </a:extLst>
          </p:cNvPr>
          <p:cNvCxnSpPr/>
          <p:nvPr/>
        </p:nvCxnSpPr>
        <p:spPr>
          <a:xfrm flipV="1">
            <a:off x="8297128" y="3878008"/>
            <a:ext cx="3225690" cy="884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7CA2572-B516-4CDD-8D3B-B59E0E800EB4}"/>
              </a:ext>
            </a:extLst>
          </p:cNvPr>
          <p:cNvSpPr txBox="1"/>
          <p:nvPr/>
        </p:nvSpPr>
        <p:spPr>
          <a:xfrm>
            <a:off x="8782903" y="3966279"/>
            <a:ext cx="2112053" cy="369332"/>
          </a:xfrm>
          <a:prstGeom prst="rect">
            <a:avLst/>
          </a:prstGeom>
          <a:noFill/>
        </p:spPr>
        <p:txBody>
          <a:bodyPr wrap="none" rtlCol="0">
            <a:spAutoFit/>
          </a:bodyPr>
          <a:lstStyle/>
          <a:p>
            <a:r>
              <a:rPr lang="en-US" dirty="0"/>
              <a:t>Item Similarity Score</a:t>
            </a:r>
          </a:p>
        </p:txBody>
      </p:sp>
      <p:pic>
        <p:nvPicPr>
          <p:cNvPr id="13" name="Picture 12">
            <a:extLst>
              <a:ext uri="{FF2B5EF4-FFF2-40B4-BE49-F238E27FC236}">
                <a16:creationId xmlns:a16="http://schemas.microsoft.com/office/drawing/2014/main" id="{CF695CA4-B7CE-4BE7-A7F7-2C9A9C7C109F}"/>
              </a:ext>
            </a:extLst>
          </p:cNvPr>
          <p:cNvPicPr>
            <a:picLocks noChangeAspect="1"/>
          </p:cNvPicPr>
          <p:nvPr/>
        </p:nvPicPr>
        <p:blipFill rotWithShape="1">
          <a:blip r:embed="rId2">
            <a:extLst>
              <a:ext uri="{28A0092B-C50C-407E-A947-70E740481C1C}">
                <a14:useLocalDpi xmlns:a14="http://schemas.microsoft.com/office/drawing/2010/main" val="0"/>
              </a:ext>
            </a:extLst>
          </a:blip>
          <a:srcRect r="69299" b="83382"/>
          <a:stretch/>
        </p:blipFill>
        <p:spPr>
          <a:xfrm>
            <a:off x="2863793" y="2027190"/>
            <a:ext cx="1048377" cy="1123950"/>
          </a:xfrm>
          <a:prstGeom prst="rect">
            <a:avLst/>
          </a:prstGeom>
        </p:spPr>
      </p:pic>
      <p:pic>
        <p:nvPicPr>
          <p:cNvPr id="14" name="Picture 10" descr="Related image">
            <a:extLst>
              <a:ext uri="{FF2B5EF4-FFF2-40B4-BE49-F238E27FC236}">
                <a16:creationId xmlns:a16="http://schemas.microsoft.com/office/drawing/2014/main" id="{E779F743-86D0-405A-AE8C-D3B6EAE59B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00" r="50000" b="23400"/>
          <a:stretch/>
        </p:blipFill>
        <p:spPr bwMode="auto">
          <a:xfrm>
            <a:off x="226669" y="2109235"/>
            <a:ext cx="1257020" cy="13525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40AC00E-4341-4906-8AF5-65B5116A2D62}"/>
              </a:ext>
            </a:extLst>
          </p:cNvPr>
          <p:cNvPicPr>
            <a:picLocks noChangeAspect="1"/>
          </p:cNvPicPr>
          <p:nvPr/>
        </p:nvPicPr>
        <p:blipFill rotWithShape="1">
          <a:blip r:embed="rId2">
            <a:extLst>
              <a:ext uri="{28A0092B-C50C-407E-A947-70E740481C1C}">
                <a14:useLocalDpi xmlns:a14="http://schemas.microsoft.com/office/drawing/2010/main" val="0"/>
              </a:ext>
            </a:extLst>
          </a:blip>
          <a:srcRect l="37396" t="64218" r="34990" b="16900"/>
          <a:stretch/>
        </p:blipFill>
        <p:spPr>
          <a:xfrm>
            <a:off x="4267643" y="1885608"/>
            <a:ext cx="942975" cy="1277035"/>
          </a:xfrm>
          <a:prstGeom prst="rect">
            <a:avLst/>
          </a:prstGeom>
        </p:spPr>
      </p:pic>
      <p:sp>
        <p:nvSpPr>
          <p:cNvPr id="16" name="TextBox 15">
            <a:extLst>
              <a:ext uri="{FF2B5EF4-FFF2-40B4-BE49-F238E27FC236}">
                <a16:creationId xmlns:a16="http://schemas.microsoft.com/office/drawing/2014/main" id="{24773907-3C0B-4D50-A6BE-994873932FE6}"/>
              </a:ext>
            </a:extLst>
          </p:cNvPr>
          <p:cNvSpPr txBox="1"/>
          <p:nvPr/>
        </p:nvSpPr>
        <p:spPr>
          <a:xfrm>
            <a:off x="3912170" y="2313387"/>
            <a:ext cx="465192" cy="769441"/>
          </a:xfrm>
          <a:prstGeom prst="rect">
            <a:avLst/>
          </a:prstGeom>
          <a:noFill/>
        </p:spPr>
        <p:txBody>
          <a:bodyPr wrap="none" rtlCol="0">
            <a:spAutoFit/>
          </a:bodyPr>
          <a:lstStyle/>
          <a:p>
            <a:r>
              <a:rPr lang="en-US" sz="4400" dirty="0">
                <a:solidFill>
                  <a:srgbClr val="0070C0"/>
                </a:solidFill>
              </a:rPr>
              <a:t>+</a:t>
            </a:r>
          </a:p>
        </p:txBody>
      </p:sp>
      <p:sp>
        <p:nvSpPr>
          <p:cNvPr id="17" name="TextBox 16">
            <a:extLst>
              <a:ext uri="{FF2B5EF4-FFF2-40B4-BE49-F238E27FC236}">
                <a16:creationId xmlns:a16="http://schemas.microsoft.com/office/drawing/2014/main" id="{40F578AC-B9DF-4E17-B311-40D6AC5A5EA5}"/>
              </a:ext>
            </a:extLst>
          </p:cNvPr>
          <p:cNvSpPr txBox="1"/>
          <p:nvPr/>
        </p:nvSpPr>
        <p:spPr>
          <a:xfrm>
            <a:off x="5333495" y="2313387"/>
            <a:ext cx="465192" cy="769441"/>
          </a:xfrm>
          <a:prstGeom prst="rect">
            <a:avLst/>
          </a:prstGeom>
          <a:noFill/>
        </p:spPr>
        <p:txBody>
          <a:bodyPr wrap="none" rtlCol="0">
            <a:spAutoFit/>
          </a:bodyPr>
          <a:lstStyle/>
          <a:p>
            <a:r>
              <a:rPr lang="en-US" sz="4400" dirty="0">
                <a:solidFill>
                  <a:srgbClr val="0070C0"/>
                </a:solidFill>
              </a:rPr>
              <a:t>+</a:t>
            </a:r>
          </a:p>
        </p:txBody>
      </p:sp>
      <p:pic>
        <p:nvPicPr>
          <p:cNvPr id="19" name="Picture 18">
            <a:extLst>
              <a:ext uri="{FF2B5EF4-FFF2-40B4-BE49-F238E27FC236}">
                <a16:creationId xmlns:a16="http://schemas.microsoft.com/office/drawing/2014/main" id="{5A36C683-B581-45BB-A902-4320D8AF7F96}"/>
              </a:ext>
            </a:extLst>
          </p:cNvPr>
          <p:cNvPicPr>
            <a:picLocks noChangeAspect="1"/>
          </p:cNvPicPr>
          <p:nvPr/>
        </p:nvPicPr>
        <p:blipFill rotWithShape="1">
          <a:blip r:embed="rId2">
            <a:extLst>
              <a:ext uri="{28A0092B-C50C-407E-A947-70E740481C1C}">
                <a14:useLocalDpi xmlns:a14="http://schemas.microsoft.com/office/drawing/2010/main" val="0"/>
              </a:ext>
            </a:extLst>
          </a:blip>
          <a:srcRect l="36635" t="32801" r="32961" b="51528"/>
          <a:stretch/>
        </p:blipFill>
        <p:spPr>
          <a:xfrm>
            <a:off x="2927865" y="3708653"/>
            <a:ext cx="1038226" cy="1074689"/>
          </a:xfrm>
          <a:prstGeom prst="rect">
            <a:avLst/>
          </a:prstGeom>
        </p:spPr>
      </p:pic>
      <p:pic>
        <p:nvPicPr>
          <p:cNvPr id="22" name="Picture 21">
            <a:extLst>
              <a:ext uri="{FF2B5EF4-FFF2-40B4-BE49-F238E27FC236}">
                <a16:creationId xmlns:a16="http://schemas.microsoft.com/office/drawing/2014/main" id="{77D14C53-A112-425E-8C9C-042A9E37CEEE}"/>
              </a:ext>
            </a:extLst>
          </p:cNvPr>
          <p:cNvPicPr>
            <a:picLocks noChangeAspect="1"/>
          </p:cNvPicPr>
          <p:nvPr/>
        </p:nvPicPr>
        <p:blipFill rotWithShape="1">
          <a:blip r:embed="rId2">
            <a:extLst>
              <a:ext uri="{28A0092B-C50C-407E-A947-70E740481C1C}">
                <a14:useLocalDpi xmlns:a14="http://schemas.microsoft.com/office/drawing/2010/main" val="0"/>
              </a:ext>
            </a:extLst>
          </a:blip>
          <a:srcRect l="69061" t="31851" b="51250"/>
          <a:stretch/>
        </p:blipFill>
        <p:spPr>
          <a:xfrm>
            <a:off x="5865067" y="1944647"/>
            <a:ext cx="1056495" cy="1158955"/>
          </a:xfrm>
          <a:prstGeom prst="rect">
            <a:avLst/>
          </a:prstGeom>
        </p:spPr>
      </p:pic>
      <p:sp>
        <p:nvSpPr>
          <p:cNvPr id="23" name="TextBox 22">
            <a:extLst>
              <a:ext uri="{FF2B5EF4-FFF2-40B4-BE49-F238E27FC236}">
                <a16:creationId xmlns:a16="http://schemas.microsoft.com/office/drawing/2014/main" id="{308109B1-ECFC-4118-AE51-E5FF52972273}"/>
              </a:ext>
            </a:extLst>
          </p:cNvPr>
          <p:cNvSpPr txBox="1"/>
          <p:nvPr/>
        </p:nvSpPr>
        <p:spPr>
          <a:xfrm>
            <a:off x="3912170" y="3966279"/>
            <a:ext cx="465192" cy="769441"/>
          </a:xfrm>
          <a:prstGeom prst="rect">
            <a:avLst/>
          </a:prstGeom>
          <a:noFill/>
        </p:spPr>
        <p:txBody>
          <a:bodyPr wrap="none" rtlCol="0">
            <a:spAutoFit/>
          </a:bodyPr>
          <a:lstStyle/>
          <a:p>
            <a:r>
              <a:rPr lang="en-US" sz="4400" dirty="0">
                <a:solidFill>
                  <a:srgbClr val="0070C0"/>
                </a:solidFill>
              </a:rPr>
              <a:t>+</a:t>
            </a:r>
          </a:p>
        </p:txBody>
      </p:sp>
      <p:pic>
        <p:nvPicPr>
          <p:cNvPr id="25" name="Picture 24">
            <a:extLst>
              <a:ext uri="{FF2B5EF4-FFF2-40B4-BE49-F238E27FC236}">
                <a16:creationId xmlns:a16="http://schemas.microsoft.com/office/drawing/2014/main" id="{F838DE1C-C831-4E22-AEE9-C2A33DCD3742}"/>
              </a:ext>
            </a:extLst>
          </p:cNvPr>
          <p:cNvPicPr>
            <a:picLocks noChangeAspect="1"/>
          </p:cNvPicPr>
          <p:nvPr/>
        </p:nvPicPr>
        <p:blipFill rotWithShape="1">
          <a:blip r:embed="rId2">
            <a:extLst>
              <a:ext uri="{28A0092B-C50C-407E-A947-70E740481C1C}">
                <a14:useLocalDpi xmlns:a14="http://schemas.microsoft.com/office/drawing/2010/main" val="0"/>
              </a:ext>
            </a:extLst>
          </a:blip>
          <a:srcRect l="69596" t="84329"/>
          <a:stretch/>
        </p:blipFill>
        <p:spPr>
          <a:xfrm>
            <a:off x="4269338" y="3708652"/>
            <a:ext cx="1038226" cy="1074690"/>
          </a:xfrm>
          <a:prstGeom prst="rect">
            <a:avLst/>
          </a:prstGeom>
        </p:spPr>
      </p:pic>
      <p:cxnSp>
        <p:nvCxnSpPr>
          <p:cNvPr id="27" name="Straight Arrow Connector 26">
            <a:extLst>
              <a:ext uri="{FF2B5EF4-FFF2-40B4-BE49-F238E27FC236}">
                <a16:creationId xmlns:a16="http://schemas.microsoft.com/office/drawing/2014/main" id="{59FCDC76-F5F3-47F1-9CDE-4C2BDB2FD19B}"/>
              </a:ext>
            </a:extLst>
          </p:cNvPr>
          <p:cNvCxnSpPr>
            <a:cxnSpLocks/>
            <a:endCxn id="13" idx="1"/>
          </p:cNvCxnSpPr>
          <p:nvPr/>
        </p:nvCxnSpPr>
        <p:spPr>
          <a:xfrm flipV="1">
            <a:off x="1447447" y="2589165"/>
            <a:ext cx="1416346" cy="16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Double Bracket 27">
            <a:extLst>
              <a:ext uri="{FF2B5EF4-FFF2-40B4-BE49-F238E27FC236}">
                <a16:creationId xmlns:a16="http://schemas.microsoft.com/office/drawing/2014/main" id="{24A299DE-4487-4FB2-BEB8-C819D328B820}"/>
              </a:ext>
            </a:extLst>
          </p:cNvPr>
          <p:cNvSpPr/>
          <p:nvPr/>
        </p:nvSpPr>
        <p:spPr>
          <a:xfrm>
            <a:off x="8297128" y="3493287"/>
            <a:ext cx="3145434" cy="287226"/>
          </a:xfrm>
          <a:prstGeom prst="bracket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ket 28">
            <a:extLst>
              <a:ext uri="{FF2B5EF4-FFF2-40B4-BE49-F238E27FC236}">
                <a16:creationId xmlns:a16="http://schemas.microsoft.com/office/drawing/2014/main" id="{522CC894-D6AF-4BE7-B662-C4FA03CB3875}"/>
              </a:ext>
            </a:extLst>
          </p:cNvPr>
          <p:cNvSpPr/>
          <p:nvPr/>
        </p:nvSpPr>
        <p:spPr>
          <a:xfrm>
            <a:off x="8782903" y="3966279"/>
            <a:ext cx="2112053" cy="360243"/>
          </a:xfrm>
          <a:prstGeom prst="bracket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98F2282-ACD5-4363-A18A-7081837DB34F}"/>
              </a:ext>
            </a:extLst>
          </p:cNvPr>
          <p:cNvCxnSpPr>
            <a:cxnSpLocks/>
            <a:stCxn id="19" idx="1"/>
          </p:cNvCxnSpPr>
          <p:nvPr/>
        </p:nvCxnSpPr>
        <p:spPr>
          <a:xfrm flipH="1" flipV="1">
            <a:off x="1359897" y="3162644"/>
            <a:ext cx="1567968" cy="10833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30D9B80-8F52-4163-855A-BA953852DD38}"/>
              </a:ext>
            </a:extLst>
          </p:cNvPr>
          <p:cNvSpPr txBox="1"/>
          <p:nvPr/>
        </p:nvSpPr>
        <p:spPr>
          <a:xfrm>
            <a:off x="542044" y="3339320"/>
            <a:ext cx="617477" cy="369332"/>
          </a:xfrm>
          <a:prstGeom prst="rect">
            <a:avLst/>
          </a:prstGeom>
          <a:noFill/>
        </p:spPr>
        <p:txBody>
          <a:bodyPr wrap="none" rtlCol="0">
            <a:spAutoFit/>
          </a:bodyPr>
          <a:lstStyle/>
          <a:p>
            <a:r>
              <a:rPr lang="en-US" dirty="0">
                <a:solidFill>
                  <a:srgbClr val="0070C0"/>
                </a:solidFill>
              </a:rPr>
              <a:t>User</a:t>
            </a:r>
          </a:p>
        </p:txBody>
      </p:sp>
      <p:sp>
        <p:nvSpPr>
          <p:cNvPr id="35" name="TextBox 34">
            <a:extLst>
              <a:ext uri="{FF2B5EF4-FFF2-40B4-BE49-F238E27FC236}">
                <a16:creationId xmlns:a16="http://schemas.microsoft.com/office/drawing/2014/main" id="{688275B2-FA00-4301-8C51-B8D37D58D755}"/>
              </a:ext>
            </a:extLst>
          </p:cNvPr>
          <p:cNvSpPr txBox="1"/>
          <p:nvPr/>
        </p:nvSpPr>
        <p:spPr>
          <a:xfrm>
            <a:off x="1538376" y="2258549"/>
            <a:ext cx="1127040" cy="369332"/>
          </a:xfrm>
          <a:prstGeom prst="rect">
            <a:avLst/>
          </a:prstGeom>
          <a:noFill/>
        </p:spPr>
        <p:txBody>
          <a:bodyPr wrap="none" rtlCol="0">
            <a:spAutoFit/>
          </a:bodyPr>
          <a:lstStyle/>
          <a:p>
            <a:r>
              <a:rPr lang="en-US" dirty="0">
                <a:solidFill>
                  <a:srgbClr val="0070C0"/>
                </a:solidFill>
              </a:rPr>
              <a:t>Purchases</a:t>
            </a:r>
          </a:p>
        </p:txBody>
      </p:sp>
      <p:sp>
        <p:nvSpPr>
          <p:cNvPr id="36" name="TextBox 35">
            <a:extLst>
              <a:ext uri="{FF2B5EF4-FFF2-40B4-BE49-F238E27FC236}">
                <a16:creationId xmlns:a16="http://schemas.microsoft.com/office/drawing/2014/main" id="{100CBAF2-347F-4850-A7EA-D6E5D627AC86}"/>
              </a:ext>
            </a:extLst>
          </p:cNvPr>
          <p:cNvSpPr txBox="1"/>
          <p:nvPr/>
        </p:nvSpPr>
        <p:spPr>
          <a:xfrm rot="2104135">
            <a:off x="1471315" y="3371449"/>
            <a:ext cx="1456296" cy="369332"/>
          </a:xfrm>
          <a:prstGeom prst="rect">
            <a:avLst/>
          </a:prstGeom>
          <a:noFill/>
        </p:spPr>
        <p:txBody>
          <a:bodyPr wrap="none" rtlCol="0">
            <a:spAutoFit/>
          </a:bodyPr>
          <a:lstStyle/>
          <a:p>
            <a:r>
              <a:rPr lang="en-US" dirty="0">
                <a:solidFill>
                  <a:srgbClr val="0070C0"/>
                </a:solidFill>
              </a:rPr>
              <a:t>Recommends</a:t>
            </a:r>
          </a:p>
        </p:txBody>
      </p:sp>
      <p:sp>
        <p:nvSpPr>
          <p:cNvPr id="37" name="Rectangle: Rounded Corners 36">
            <a:extLst>
              <a:ext uri="{FF2B5EF4-FFF2-40B4-BE49-F238E27FC236}">
                <a16:creationId xmlns:a16="http://schemas.microsoft.com/office/drawing/2014/main" id="{887DAF62-184C-4813-89D7-C68F1BA55666}"/>
              </a:ext>
            </a:extLst>
          </p:cNvPr>
          <p:cNvSpPr/>
          <p:nvPr/>
        </p:nvSpPr>
        <p:spPr>
          <a:xfrm>
            <a:off x="6096000" y="3267078"/>
            <a:ext cx="5591175" cy="146864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a:extLst>
              <a:ext uri="{FF2B5EF4-FFF2-40B4-BE49-F238E27FC236}">
                <a16:creationId xmlns:a16="http://schemas.microsoft.com/office/drawing/2014/main" id="{F2D761C6-A111-4038-A4BE-2BEA2DF7298A}"/>
              </a:ext>
            </a:extLst>
          </p:cNvPr>
          <p:cNvSpPr/>
          <p:nvPr/>
        </p:nvSpPr>
        <p:spPr>
          <a:xfrm>
            <a:off x="6362699" y="1847850"/>
            <a:ext cx="2122303" cy="2487761"/>
          </a:xfrm>
          <a:prstGeom prst="arc">
            <a:avLst>
              <a:gd name="adj1" fmla="val 14610075"/>
              <a:gd name="adj2" fmla="val 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5861A376-6ADA-443A-9C60-D0409E4477AC}"/>
              </a:ext>
            </a:extLst>
          </p:cNvPr>
          <p:cNvSpPr/>
          <p:nvPr/>
        </p:nvSpPr>
        <p:spPr>
          <a:xfrm>
            <a:off x="4671988" y="1455269"/>
            <a:ext cx="4701908" cy="3069105"/>
          </a:xfrm>
          <a:prstGeom prst="arc">
            <a:avLst>
              <a:gd name="adj1" fmla="val 12216556"/>
              <a:gd name="adj2" fmla="val 29313"/>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B3523240-3DBA-4B3E-AF07-C18D0EE50D00}"/>
              </a:ext>
            </a:extLst>
          </p:cNvPr>
          <p:cNvSpPr/>
          <p:nvPr/>
        </p:nvSpPr>
        <p:spPr>
          <a:xfrm>
            <a:off x="3012770" y="894014"/>
            <a:ext cx="7178979" cy="4201557"/>
          </a:xfrm>
          <a:prstGeom prst="arc">
            <a:avLst>
              <a:gd name="adj1" fmla="val 12216556"/>
              <a:gd name="adj2" fmla="val 63577"/>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4FD27724-AF09-4C95-A727-7F1EFF907BF1}"/>
              </a:ext>
            </a:extLst>
          </p:cNvPr>
          <p:cNvCxnSpPr>
            <a:cxnSpLocks/>
            <a:stCxn id="38" idx="2"/>
          </p:cNvCxnSpPr>
          <p:nvPr/>
        </p:nvCxnSpPr>
        <p:spPr>
          <a:xfrm>
            <a:off x="8485002" y="3091731"/>
            <a:ext cx="0" cy="959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98DD12D-A0BD-4ACC-A5F4-6026F6BB090B}"/>
              </a:ext>
            </a:extLst>
          </p:cNvPr>
          <p:cNvCxnSpPr>
            <a:cxnSpLocks/>
          </p:cNvCxnSpPr>
          <p:nvPr/>
        </p:nvCxnSpPr>
        <p:spPr>
          <a:xfrm>
            <a:off x="9373896" y="2913102"/>
            <a:ext cx="0" cy="238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CEF7776-FFB7-49C8-B2BC-3305AC471C7E}"/>
              </a:ext>
            </a:extLst>
          </p:cNvPr>
          <p:cNvCxnSpPr>
            <a:cxnSpLocks/>
          </p:cNvCxnSpPr>
          <p:nvPr/>
        </p:nvCxnSpPr>
        <p:spPr>
          <a:xfrm flipH="1">
            <a:off x="10191749" y="2913102"/>
            <a:ext cx="1" cy="2495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7" name="Arc 56">
            <a:extLst>
              <a:ext uri="{FF2B5EF4-FFF2-40B4-BE49-F238E27FC236}">
                <a16:creationId xmlns:a16="http://schemas.microsoft.com/office/drawing/2014/main" id="{F7393164-A036-4DF0-9FCE-4DFC72309151}"/>
              </a:ext>
            </a:extLst>
          </p:cNvPr>
          <p:cNvSpPr/>
          <p:nvPr/>
        </p:nvSpPr>
        <p:spPr>
          <a:xfrm rot="8605063">
            <a:off x="5124449" y="2971800"/>
            <a:ext cx="2122303" cy="2487761"/>
          </a:xfrm>
          <a:prstGeom prst="arc">
            <a:avLst>
              <a:gd name="adj1" fmla="val 14610075"/>
              <a:gd name="adj2" fmla="val 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1137C377-EEF6-451F-8B7A-B4924A741E1A}"/>
              </a:ext>
            </a:extLst>
          </p:cNvPr>
          <p:cNvSpPr/>
          <p:nvPr/>
        </p:nvSpPr>
        <p:spPr>
          <a:xfrm rot="10062198">
            <a:off x="3572742" y="3230809"/>
            <a:ext cx="5004246" cy="2648434"/>
          </a:xfrm>
          <a:prstGeom prst="arc">
            <a:avLst>
              <a:gd name="adj1" fmla="val 11905386"/>
              <a:gd name="adj2" fmla="val 29313"/>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4BBA61AF-C48A-438E-84A3-0A601619D0B5}"/>
              </a:ext>
            </a:extLst>
          </p:cNvPr>
          <p:cNvCxnSpPr>
            <a:cxnSpLocks/>
            <a:stCxn id="58" idx="2"/>
          </p:cNvCxnSpPr>
          <p:nvPr/>
        </p:nvCxnSpPr>
        <p:spPr>
          <a:xfrm flipH="1" flipV="1">
            <a:off x="3563367" y="4927223"/>
            <a:ext cx="62553" cy="1397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C500C92-1676-4E11-A0BD-B148DEB876B8}"/>
              </a:ext>
            </a:extLst>
          </p:cNvPr>
          <p:cNvCxnSpPr>
            <a:cxnSpLocks/>
            <a:stCxn id="57" idx="2"/>
          </p:cNvCxnSpPr>
          <p:nvPr/>
        </p:nvCxnSpPr>
        <p:spPr>
          <a:xfrm flipH="1" flipV="1">
            <a:off x="5210618" y="4667252"/>
            <a:ext cx="122876" cy="1808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104BFB0-C5D9-44E6-8900-ECDDF26B7807}"/>
                  </a:ext>
                </a:extLst>
              </p:cNvPr>
              <p:cNvSpPr txBox="1"/>
              <p:nvPr/>
            </p:nvSpPr>
            <p:spPr>
              <a:xfrm>
                <a:off x="7916495" y="3370303"/>
                <a:ext cx="4585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0070C0"/>
                          </a:solidFill>
                          <a:latin typeface="Cambria Math" panose="02040503050406030204" pitchFamily="18" charset="0"/>
                        </a:rPr>
                        <m:t>𝛴</m:t>
                      </m:r>
                    </m:oMath>
                  </m:oMathPara>
                </a14:m>
                <a:endParaRPr lang="en-US" sz="3600" dirty="0">
                  <a:solidFill>
                    <a:srgbClr val="0070C0"/>
                  </a:solidFill>
                </a:endParaRPr>
              </a:p>
            </p:txBody>
          </p:sp>
        </mc:Choice>
        <mc:Fallback xmlns="">
          <p:sp>
            <p:nvSpPr>
              <p:cNvPr id="72" name="TextBox 71">
                <a:extLst>
                  <a:ext uri="{FF2B5EF4-FFF2-40B4-BE49-F238E27FC236}">
                    <a16:creationId xmlns:a16="http://schemas.microsoft.com/office/drawing/2014/main" id="{A104BFB0-C5D9-44E6-8900-ECDDF26B7807}"/>
                  </a:ext>
                </a:extLst>
              </p:cNvPr>
              <p:cNvSpPr txBox="1">
                <a:spLocks noRot="1" noChangeAspect="1" noMove="1" noResize="1" noEditPoints="1" noAdjustHandles="1" noChangeArrowheads="1" noChangeShapeType="1" noTextEdit="1"/>
              </p:cNvSpPr>
              <p:nvPr/>
            </p:nvSpPr>
            <p:spPr>
              <a:xfrm>
                <a:off x="7916495" y="3370303"/>
                <a:ext cx="458545"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10161BF-6D77-436A-A6BA-83B0839FCA44}"/>
                  </a:ext>
                </a:extLst>
              </p:cNvPr>
              <p:cNvSpPr txBox="1"/>
              <p:nvPr/>
            </p:nvSpPr>
            <p:spPr>
              <a:xfrm>
                <a:off x="8249869" y="3848624"/>
                <a:ext cx="45854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solidFill>
                            <a:srgbClr val="0070C0"/>
                          </a:solidFill>
                          <a:latin typeface="Cambria Math" panose="02040503050406030204" pitchFamily="18" charset="0"/>
                        </a:rPr>
                        <m:t>𝛴</m:t>
                      </m:r>
                    </m:oMath>
                  </m:oMathPara>
                </a14:m>
                <a:endParaRPr lang="en-US" sz="3600" dirty="0">
                  <a:solidFill>
                    <a:srgbClr val="0070C0"/>
                  </a:solidFill>
                </a:endParaRPr>
              </a:p>
            </p:txBody>
          </p:sp>
        </mc:Choice>
        <mc:Fallback xmlns="">
          <p:sp>
            <p:nvSpPr>
              <p:cNvPr id="73" name="TextBox 72">
                <a:extLst>
                  <a:ext uri="{FF2B5EF4-FFF2-40B4-BE49-F238E27FC236}">
                    <a16:creationId xmlns:a16="http://schemas.microsoft.com/office/drawing/2014/main" id="{C10161BF-6D77-436A-A6BA-83B0839FCA44}"/>
                  </a:ext>
                </a:extLst>
              </p:cNvPr>
              <p:cNvSpPr txBox="1">
                <a:spLocks noRot="1" noChangeAspect="1" noMove="1" noResize="1" noEditPoints="1" noAdjustHandles="1" noChangeArrowheads="1" noChangeShapeType="1" noTextEdit="1"/>
              </p:cNvSpPr>
              <p:nvPr/>
            </p:nvSpPr>
            <p:spPr>
              <a:xfrm>
                <a:off x="8249869" y="3848624"/>
                <a:ext cx="458545" cy="553998"/>
              </a:xfrm>
              <a:prstGeom prst="rect">
                <a:avLst/>
              </a:prstGeom>
              <a:blipFill>
                <a:blip r:embed="rId5"/>
                <a:stretch>
                  <a:fillRect/>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FC47E952-2195-4EE8-9F35-FAF65A3A19E2}"/>
              </a:ext>
            </a:extLst>
          </p:cNvPr>
          <p:cNvSpPr txBox="1"/>
          <p:nvPr/>
        </p:nvSpPr>
        <p:spPr>
          <a:xfrm>
            <a:off x="11018" y="4508"/>
            <a:ext cx="6447599" cy="830997"/>
          </a:xfrm>
          <a:prstGeom prst="rect">
            <a:avLst/>
          </a:prstGeom>
          <a:noFill/>
        </p:spPr>
        <p:txBody>
          <a:bodyPr wrap="none" rtlCol="0">
            <a:spAutoFit/>
          </a:bodyPr>
          <a:lstStyle/>
          <a:p>
            <a:r>
              <a:rPr lang="en-US" sz="4800" dirty="0"/>
              <a:t>Item to Item Comparison</a:t>
            </a:r>
          </a:p>
        </p:txBody>
      </p:sp>
    </p:spTree>
    <p:extLst>
      <p:ext uri="{BB962C8B-B14F-4D97-AF65-F5344CB8AC3E}">
        <p14:creationId xmlns:p14="http://schemas.microsoft.com/office/powerpoint/2010/main" val="164733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nodeType="with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500"/>
                                        <p:tgtEl>
                                          <p:spTgt spid="25"/>
                                        </p:tgtEl>
                                      </p:cBhvr>
                                    </p:animEffect>
                                  </p:childTnLst>
                                </p:cTn>
                              </p:par>
                              <p:par>
                                <p:cTn id="105" presetID="10" presetClass="entr" presetSubtype="0" fill="hold" nodeType="with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fade">
                                      <p:cBhvr>
                                        <p:cTn id="107" dur="500"/>
                                        <p:tgtEl>
                                          <p:spTgt spid="6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par>
                                <p:cTn id="119" presetID="10"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6" grpId="0"/>
      <p:bldP spid="17" grpId="0"/>
      <p:bldP spid="23" grpId="0"/>
      <p:bldP spid="28" grpId="0" animBg="1"/>
      <p:bldP spid="29" grpId="0" animBg="1"/>
      <p:bldP spid="34" grpId="0"/>
      <p:bldP spid="35" grpId="0"/>
      <p:bldP spid="36" grpId="0"/>
      <p:bldP spid="37" grpId="0" animBg="1"/>
      <p:bldP spid="38" grpId="0" animBg="1"/>
      <p:bldP spid="40" grpId="0" animBg="1"/>
      <p:bldP spid="41" grpId="0" animBg="1"/>
      <p:bldP spid="57" grpId="0" animBg="1"/>
      <p:bldP spid="58" grpId="0" animBg="1"/>
      <p:bldP spid="72" grpId="0"/>
      <p:bldP spid="73" grpId="0"/>
      <p:bldP spid="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496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0AE3812-2B39-6946-AA31-806D2277DF82}"/>
              </a:ext>
            </a:extLst>
          </p:cNvPr>
          <p:cNvGraphicFramePr/>
          <p:nvPr>
            <p:extLst>
              <p:ext uri="{D42A27DB-BD31-4B8C-83A1-F6EECF244321}">
                <p14:modId xmlns:p14="http://schemas.microsoft.com/office/powerpoint/2010/main" val="3840132410"/>
              </p:ext>
            </p:extLst>
          </p:nvPr>
        </p:nvGraphicFramePr>
        <p:xfrm>
          <a:off x="949569" y="140678"/>
          <a:ext cx="10656277" cy="67173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991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fade">
                                      <p:cBhvr>
                                        <p:cTn id="12" dur="500"/>
                                        <p:tgtEl>
                                          <p:spTgt spid="4">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fade">
                                      <p:cBhvr>
                                        <p:cTn id="17" dur="500"/>
                                        <p:tgtEl>
                                          <p:spTgt spid="4">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fade">
                                      <p:cBhvr>
                                        <p:cTn id="22" dur="500"/>
                                        <p:tgtEl>
                                          <p:spTgt spid="4">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850136" y="1210948"/>
            <a:ext cx="763600" cy="763600"/>
          </a:xfrm>
          <a:prstGeom prst="rect">
            <a:avLst/>
          </a:prstGeom>
          <a:noFill/>
          <a:ln>
            <a:noFill/>
          </a:ln>
        </p:spPr>
      </p:pic>
      <p:pic>
        <p:nvPicPr>
          <p:cNvPr id="97" name="Google Shape;97;p19"/>
          <p:cNvPicPr preferRelativeResize="0"/>
          <p:nvPr/>
        </p:nvPicPr>
        <p:blipFill>
          <a:blip r:embed="rId4">
            <a:alphaModFix/>
          </a:blip>
          <a:stretch>
            <a:fillRect/>
          </a:stretch>
        </p:blipFill>
        <p:spPr>
          <a:xfrm>
            <a:off x="1718267" y="1210945"/>
            <a:ext cx="763600" cy="763600"/>
          </a:xfrm>
          <a:prstGeom prst="rect">
            <a:avLst/>
          </a:prstGeom>
          <a:noFill/>
          <a:ln>
            <a:noFill/>
          </a:ln>
        </p:spPr>
      </p:pic>
      <p:pic>
        <p:nvPicPr>
          <p:cNvPr id="99" name="Google Shape;99;p19"/>
          <p:cNvPicPr preferRelativeResize="0"/>
          <p:nvPr/>
        </p:nvPicPr>
        <p:blipFill>
          <a:blip r:embed="rId3">
            <a:alphaModFix/>
          </a:blip>
          <a:stretch>
            <a:fillRect/>
          </a:stretch>
        </p:blipFill>
        <p:spPr>
          <a:xfrm>
            <a:off x="850136" y="2514181"/>
            <a:ext cx="763600" cy="763600"/>
          </a:xfrm>
          <a:prstGeom prst="rect">
            <a:avLst/>
          </a:prstGeom>
          <a:noFill/>
          <a:ln>
            <a:noFill/>
          </a:ln>
        </p:spPr>
      </p:pic>
      <p:pic>
        <p:nvPicPr>
          <p:cNvPr id="100" name="Google Shape;100;p19"/>
          <p:cNvPicPr preferRelativeResize="0"/>
          <p:nvPr/>
        </p:nvPicPr>
        <p:blipFill>
          <a:blip r:embed="rId4">
            <a:alphaModFix/>
          </a:blip>
          <a:stretch>
            <a:fillRect/>
          </a:stretch>
        </p:blipFill>
        <p:spPr>
          <a:xfrm>
            <a:off x="1718267" y="2514179"/>
            <a:ext cx="763600" cy="763600"/>
          </a:xfrm>
          <a:prstGeom prst="rect">
            <a:avLst/>
          </a:prstGeom>
          <a:noFill/>
          <a:ln>
            <a:noFill/>
          </a:ln>
        </p:spPr>
      </p:pic>
      <p:pic>
        <p:nvPicPr>
          <p:cNvPr id="102" name="Google Shape;102;p19"/>
          <p:cNvPicPr preferRelativeResize="0"/>
          <p:nvPr/>
        </p:nvPicPr>
        <p:blipFill>
          <a:blip r:embed="rId5">
            <a:alphaModFix/>
          </a:blip>
          <a:stretch>
            <a:fillRect/>
          </a:stretch>
        </p:blipFill>
        <p:spPr>
          <a:xfrm>
            <a:off x="2828769" y="2530465"/>
            <a:ext cx="763600" cy="763600"/>
          </a:xfrm>
          <a:prstGeom prst="rect">
            <a:avLst/>
          </a:prstGeom>
          <a:noFill/>
          <a:ln>
            <a:noFill/>
          </a:ln>
        </p:spPr>
      </p:pic>
      <p:cxnSp>
        <p:nvCxnSpPr>
          <p:cNvPr id="103" name="Google Shape;103;p19"/>
          <p:cNvCxnSpPr>
            <a:cxnSpLocks/>
          </p:cNvCxnSpPr>
          <p:nvPr/>
        </p:nvCxnSpPr>
        <p:spPr>
          <a:xfrm>
            <a:off x="3892603" y="1605081"/>
            <a:ext cx="1462509" cy="0"/>
          </a:xfrm>
          <a:prstGeom prst="straightConnector1">
            <a:avLst/>
          </a:prstGeom>
          <a:noFill/>
          <a:ln w="50800" cap="flat" cmpd="sng">
            <a:solidFill>
              <a:schemeClr val="accent1"/>
            </a:solidFill>
            <a:prstDash val="solid"/>
            <a:round/>
            <a:headEnd type="none" w="med" len="med"/>
            <a:tailEnd type="none" w="med" len="med"/>
          </a:ln>
        </p:spPr>
      </p:cxnSp>
      <p:cxnSp>
        <p:nvCxnSpPr>
          <p:cNvPr id="104" name="Google Shape;104;p19"/>
          <p:cNvCxnSpPr>
            <a:cxnSpLocks/>
          </p:cNvCxnSpPr>
          <p:nvPr/>
        </p:nvCxnSpPr>
        <p:spPr>
          <a:xfrm>
            <a:off x="4763170" y="3060281"/>
            <a:ext cx="591943" cy="0"/>
          </a:xfrm>
          <a:prstGeom prst="straightConnector1">
            <a:avLst/>
          </a:prstGeom>
          <a:noFill/>
          <a:ln w="50800" cap="flat" cmpd="sng">
            <a:solidFill>
              <a:schemeClr val="accent1"/>
            </a:solidFill>
            <a:prstDash val="solid"/>
            <a:round/>
            <a:headEnd type="none" w="med" len="med"/>
            <a:tailEnd type="none" w="med" len="med"/>
          </a:ln>
        </p:spPr>
      </p:cxnSp>
      <p:sp>
        <p:nvSpPr>
          <p:cNvPr id="105" name="Google Shape;105;p19"/>
          <p:cNvSpPr txBox="1"/>
          <p:nvPr/>
        </p:nvSpPr>
        <p:spPr>
          <a:xfrm>
            <a:off x="526003" y="1076780"/>
            <a:ext cx="340800" cy="725600"/>
          </a:xfrm>
          <a:prstGeom prst="rect">
            <a:avLst/>
          </a:prstGeom>
          <a:noFill/>
          <a:ln w="50800">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106" name="Google Shape;106;p19"/>
          <p:cNvSpPr txBox="1"/>
          <p:nvPr/>
        </p:nvSpPr>
        <p:spPr>
          <a:xfrm>
            <a:off x="3674687" y="1095780"/>
            <a:ext cx="216800" cy="421200"/>
          </a:xfrm>
          <a:prstGeom prst="rect">
            <a:avLst/>
          </a:prstGeom>
          <a:noFill/>
          <a:ln w="50800">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107" name="Google Shape;107;p19"/>
          <p:cNvSpPr txBox="1"/>
          <p:nvPr/>
        </p:nvSpPr>
        <p:spPr>
          <a:xfrm>
            <a:off x="526003" y="2400963"/>
            <a:ext cx="340800" cy="1101600"/>
          </a:xfrm>
          <a:prstGeom prst="rect">
            <a:avLst/>
          </a:prstGeom>
          <a:noFill/>
          <a:ln w="50800">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108" name="Google Shape;108;p19"/>
          <p:cNvSpPr txBox="1"/>
          <p:nvPr/>
        </p:nvSpPr>
        <p:spPr>
          <a:xfrm>
            <a:off x="4546369" y="2510731"/>
            <a:ext cx="216800" cy="421200"/>
          </a:xfrm>
          <a:prstGeom prst="rect">
            <a:avLst/>
          </a:prstGeom>
          <a:noFill/>
          <a:ln w="50800">
            <a:noFill/>
          </a:ln>
        </p:spPr>
        <p:txBody>
          <a:bodyPr spcFirstLastPara="1" wrap="square" lIns="121900" tIns="121900" rIns="121900" bIns="121900" anchor="t" anchorCtr="0">
            <a:noAutofit/>
          </a:bodyPr>
          <a:lstStyle/>
          <a:p>
            <a:pPr>
              <a:lnSpc>
                <a:spcPct val="115000"/>
              </a:lnSpc>
              <a:spcAft>
                <a:spcPts val="2133"/>
              </a:spcAft>
            </a:pPr>
            <a:r>
              <a:rPr lang="en-US" altLang="zh-CN" sz="4000" dirty="0">
                <a:solidFill>
                  <a:srgbClr val="0070C0"/>
                </a:solidFill>
              </a:rPr>
              <a:t>]</a:t>
            </a:r>
            <a:endParaRPr sz="4000" dirty="0">
              <a:solidFill>
                <a:srgbClr val="0070C0"/>
              </a:solidFill>
            </a:endParaRPr>
          </a:p>
        </p:txBody>
      </p:sp>
      <p:cxnSp>
        <p:nvCxnSpPr>
          <p:cNvPr id="109" name="Google Shape;109;p19"/>
          <p:cNvCxnSpPr>
            <a:cxnSpLocks/>
          </p:cNvCxnSpPr>
          <p:nvPr/>
        </p:nvCxnSpPr>
        <p:spPr>
          <a:xfrm flipV="1">
            <a:off x="5366890" y="1608621"/>
            <a:ext cx="5155" cy="902110"/>
          </a:xfrm>
          <a:prstGeom prst="straightConnector1">
            <a:avLst/>
          </a:prstGeom>
          <a:noFill/>
          <a:ln w="50800" cap="flat" cmpd="sng">
            <a:solidFill>
              <a:schemeClr val="accent1"/>
            </a:solidFill>
            <a:prstDash val="solid"/>
            <a:round/>
            <a:headEnd type="none" w="med" len="med"/>
            <a:tailEnd type="triangle" w="med" len="med"/>
          </a:ln>
        </p:spPr>
      </p:cxnSp>
      <p:cxnSp>
        <p:nvCxnSpPr>
          <p:cNvPr id="20" name="Google Shape;109;p19">
            <a:extLst>
              <a:ext uri="{FF2B5EF4-FFF2-40B4-BE49-F238E27FC236}">
                <a16:creationId xmlns:a16="http://schemas.microsoft.com/office/drawing/2014/main" id="{12DDDC92-D0EE-FE48-A50E-D28C191FE499}"/>
              </a:ext>
            </a:extLst>
          </p:cNvPr>
          <p:cNvCxnSpPr>
            <a:cxnSpLocks/>
          </p:cNvCxnSpPr>
          <p:nvPr/>
        </p:nvCxnSpPr>
        <p:spPr>
          <a:xfrm>
            <a:off x="5366891" y="1967065"/>
            <a:ext cx="0" cy="1100296"/>
          </a:xfrm>
          <a:prstGeom prst="straightConnector1">
            <a:avLst/>
          </a:prstGeom>
          <a:noFill/>
          <a:ln w="50800" cap="flat" cmpd="sng">
            <a:solidFill>
              <a:schemeClr val="accent1"/>
            </a:solidFill>
            <a:prstDash val="solid"/>
            <a:round/>
            <a:headEnd type="none" w="med" len="med"/>
            <a:tailEnd type="triangle" w="med" len="med"/>
          </a:ln>
        </p:spPr>
      </p:cxnSp>
      <p:sp>
        <p:nvSpPr>
          <p:cNvPr id="6" name="TextBox 5">
            <a:extLst>
              <a:ext uri="{FF2B5EF4-FFF2-40B4-BE49-F238E27FC236}">
                <a16:creationId xmlns:a16="http://schemas.microsoft.com/office/drawing/2014/main" id="{A3C4B83F-91F6-D348-A38B-525A1E724371}"/>
              </a:ext>
            </a:extLst>
          </p:cNvPr>
          <p:cNvSpPr txBox="1"/>
          <p:nvPr/>
        </p:nvSpPr>
        <p:spPr>
          <a:xfrm>
            <a:off x="5407390" y="1967065"/>
            <a:ext cx="1502518" cy="830997"/>
          </a:xfrm>
          <a:prstGeom prst="rect">
            <a:avLst/>
          </a:prstGeom>
          <a:noFill/>
        </p:spPr>
        <p:txBody>
          <a:bodyPr wrap="square" rtlCol="0">
            <a:spAutoFit/>
          </a:bodyPr>
          <a:lstStyle/>
          <a:p>
            <a:r>
              <a:rPr lang="en-US" sz="2400" dirty="0"/>
              <a:t>Similarity score: 0.9</a:t>
            </a:r>
          </a:p>
        </p:txBody>
      </p:sp>
      <p:pic>
        <p:nvPicPr>
          <p:cNvPr id="25" name="Google Shape;96;p19">
            <a:extLst>
              <a:ext uri="{FF2B5EF4-FFF2-40B4-BE49-F238E27FC236}">
                <a16:creationId xmlns:a16="http://schemas.microsoft.com/office/drawing/2014/main" id="{A80DB740-9CA2-0345-BA2B-EA7C05884404}"/>
              </a:ext>
            </a:extLst>
          </p:cNvPr>
          <p:cNvPicPr preferRelativeResize="0"/>
          <p:nvPr/>
        </p:nvPicPr>
        <p:blipFill>
          <a:blip r:embed="rId3">
            <a:alphaModFix/>
          </a:blip>
          <a:stretch>
            <a:fillRect/>
          </a:stretch>
        </p:blipFill>
        <p:spPr>
          <a:xfrm>
            <a:off x="854304" y="4303304"/>
            <a:ext cx="763600" cy="763600"/>
          </a:xfrm>
          <a:prstGeom prst="rect">
            <a:avLst/>
          </a:prstGeom>
          <a:noFill/>
          <a:ln>
            <a:noFill/>
          </a:ln>
        </p:spPr>
      </p:pic>
      <p:pic>
        <p:nvPicPr>
          <p:cNvPr id="26" name="Google Shape;97;p19">
            <a:extLst>
              <a:ext uri="{FF2B5EF4-FFF2-40B4-BE49-F238E27FC236}">
                <a16:creationId xmlns:a16="http://schemas.microsoft.com/office/drawing/2014/main" id="{525D85F1-0C76-D647-9397-4E330F28536D}"/>
              </a:ext>
            </a:extLst>
          </p:cNvPr>
          <p:cNvPicPr preferRelativeResize="0"/>
          <p:nvPr/>
        </p:nvPicPr>
        <p:blipFill>
          <a:blip r:embed="rId4">
            <a:alphaModFix/>
          </a:blip>
          <a:stretch>
            <a:fillRect/>
          </a:stretch>
        </p:blipFill>
        <p:spPr>
          <a:xfrm>
            <a:off x="1794047" y="4281803"/>
            <a:ext cx="763600" cy="763600"/>
          </a:xfrm>
          <a:prstGeom prst="rect">
            <a:avLst/>
          </a:prstGeom>
          <a:noFill/>
          <a:ln>
            <a:noFill/>
          </a:ln>
        </p:spPr>
      </p:pic>
      <p:pic>
        <p:nvPicPr>
          <p:cNvPr id="28" name="Google Shape;102;p19">
            <a:extLst>
              <a:ext uri="{FF2B5EF4-FFF2-40B4-BE49-F238E27FC236}">
                <a16:creationId xmlns:a16="http://schemas.microsoft.com/office/drawing/2014/main" id="{01F52913-A6E6-0E45-B5C4-60E5AAF908F3}"/>
              </a:ext>
            </a:extLst>
          </p:cNvPr>
          <p:cNvPicPr preferRelativeResize="0"/>
          <p:nvPr/>
        </p:nvPicPr>
        <p:blipFill>
          <a:blip r:embed="rId5">
            <a:alphaModFix/>
          </a:blip>
          <a:stretch>
            <a:fillRect/>
          </a:stretch>
        </p:blipFill>
        <p:spPr>
          <a:xfrm>
            <a:off x="2828769" y="4312319"/>
            <a:ext cx="763600" cy="763600"/>
          </a:xfrm>
          <a:prstGeom prst="rect">
            <a:avLst/>
          </a:prstGeom>
          <a:noFill/>
          <a:ln>
            <a:noFill/>
          </a:ln>
        </p:spPr>
      </p:pic>
      <p:cxnSp>
        <p:nvCxnSpPr>
          <p:cNvPr id="31" name="Google Shape;103;p19">
            <a:extLst>
              <a:ext uri="{FF2B5EF4-FFF2-40B4-BE49-F238E27FC236}">
                <a16:creationId xmlns:a16="http://schemas.microsoft.com/office/drawing/2014/main" id="{3C3DCAB9-F1D5-2F49-9FC3-365CBAEF09B4}"/>
              </a:ext>
            </a:extLst>
          </p:cNvPr>
          <p:cNvCxnSpPr>
            <a:cxnSpLocks/>
          </p:cNvCxnSpPr>
          <p:nvPr/>
        </p:nvCxnSpPr>
        <p:spPr>
          <a:xfrm flipV="1">
            <a:off x="3743789" y="4685104"/>
            <a:ext cx="1656417" cy="23960"/>
          </a:xfrm>
          <a:prstGeom prst="straightConnector1">
            <a:avLst/>
          </a:prstGeom>
          <a:noFill/>
          <a:ln w="50800" cap="flat" cmpd="sng">
            <a:solidFill>
              <a:schemeClr val="accent1"/>
            </a:solidFill>
            <a:prstDash val="solid"/>
            <a:round/>
            <a:headEnd type="none" w="med" len="med"/>
            <a:tailEnd type="none" w="med" len="med"/>
          </a:ln>
        </p:spPr>
      </p:cxnSp>
      <p:cxnSp>
        <p:nvCxnSpPr>
          <p:cNvPr id="32" name="Google Shape;104;p19">
            <a:extLst>
              <a:ext uri="{FF2B5EF4-FFF2-40B4-BE49-F238E27FC236}">
                <a16:creationId xmlns:a16="http://schemas.microsoft.com/office/drawing/2014/main" id="{21CD5882-4B10-984E-AE3A-C207CD1E8C82}"/>
              </a:ext>
            </a:extLst>
          </p:cNvPr>
          <p:cNvCxnSpPr>
            <a:cxnSpLocks/>
          </p:cNvCxnSpPr>
          <p:nvPr/>
        </p:nvCxnSpPr>
        <p:spPr>
          <a:xfrm>
            <a:off x="4050401" y="6156399"/>
            <a:ext cx="1383879" cy="0"/>
          </a:xfrm>
          <a:prstGeom prst="straightConnector1">
            <a:avLst/>
          </a:prstGeom>
          <a:noFill/>
          <a:ln w="50800" cap="flat" cmpd="sng">
            <a:solidFill>
              <a:schemeClr val="accent1"/>
            </a:solidFill>
            <a:prstDash val="solid"/>
            <a:round/>
            <a:headEnd type="none" w="med" len="med"/>
            <a:tailEnd type="none" w="med" len="med"/>
          </a:ln>
        </p:spPr>
      </p:cxnSp>
      <p:sp>
        <p:nvSpPr>
          <p:cNvPr id="33" name="Google Shape;105;p19">
            <a:extLst>
              <a:ext uri="{FF2B5EF4-FFF2-40B4-BE49-F238E27FC236}">
                <a16:creationId xmlns:a16="http://schemas.microsoft.com/office/drawing/2014/main" id="{DD30A457-B6AB-3D48-BE2A-69F630FEF937}"/>
              </a:ext>
            </a:extLst>
          </p:cNvPr>
          <p:cNvSpPr txBox="1"/>
          <p:nvPr/>
        </p:nvSpPr>
        <p:spPr>
          <a:xfrm>
            <a:off x="371988" y="4249469"/>
            <a:ext cx="340800" cy="725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34" name="Google Shape;106;p19">
            <a:extLst>
              <a:ext uri="{FF2B5EF4-FFF2-40B4-BE49-F238E27FC236}">
                <a16:creationId xmlns:a16="http://schemas.microsoft.com/office/drawing/2014/main" id="{99EFFB65-0AA0-0B44-BBD3-DB292DD3B0BE}"/>
              </a:ext>
            </a:extLst>
          </p:cNvPr>
          <p:cNvSpPr txBox="1"/>
          <p:nvPr/>
        </p:nvSpPr>
        <p:spPr>
          <a:xfrm>
            <a:off x="3529980" y="4202474"/>
            <a:ext cx="507733" cy="873445"/>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36" name="Google Shape;108;p19">
            <a:extLst>
              <a:ext uri="{FF2B5EF4-FFF2-40B4-BE49-F238E27FC236}">
                <a16:creationId xmlns:a16="http://schemas.microsoft.com/office/drawing/2014/main" id="{2624766B-E400-4347-A7CB-3D6353D58C72}"/>
              </a:ext>
            </a:extLst>
          </p:cNvPr>
          <p:cNvSpPr txBox="1"/>
          <p:nvPr/>
        </p:nvSpPr>
        <p:spPr>
          <a:xfrm>
            <a:off x="3869414" y="5621720"/>
            <a:ext cx="507725" cy="873435"/>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US" altLang="zh-CN" sz="4000" dirty="0">
                <a:solidFill>
                  <a:srgbClr val="0070C0"/>
                </a:solidFill>
              </a:rPr>
              <a:t>]</a:t>
            </a:r>
            <a:endParaRPr sz="4000" dirty="0">
              <a:solidFill>
                <a:srgbClr val="0070C0"/>
              </a:solidFill>
            </a:endParaRPr>
          </a:p>
        </p:txBody>
      </p:sp>
      <p:sp>
        <p:nvSpPr>
          <p:cNvPr id="37" name="TextBox 36">
            <a:extLst>
              <a:ext uri="{FF2B5EF4-FFF2-40B4-BE49-F238E27FC236}">
                <a16:creationId xmlns:a16="http://schemas.microsoft.com/office/drawing/2014/main" id="{C6DE505E-8055-4144-BB87-B19D1E9A5F63}"/>
              </a:ext>
            </a:extLst>
          </p:cNvPr>
          <p:cNvSpPr txBox="1"/>
          <p:nvPr/>
        </p:nvSpPr>
        <p:spPr>
          <a:xfrm>
            <a:off x="5521934" y="5063181"/>
            <a:ext cx="1502518" cy="830997"/>
          </a:xfrm>
          <a:prstGeom prst="rect">
            <a:avLst/>
          </a:prstGeom>
          <a:noFill/>
        </p:spPr>
        <p:txBody>
          <a:bodyPr wrap="square" rtlCol="0">
            <a:spAutoFit/>
          </a:bodyPr>
          <a:lstStyle/>
          <a:p>
            <a:r>
              <a:rPr lang="en-US" sz="2400" dirty="0"/>
              <a:t>Similarity score: 0</a:t>
            </a:r>
          </a:p>
        </p:txBody>
      </p:sp>
      <p:cxnSp>
        <p:nvCxnSpPr>
          <p:cNvPr id="38" name="Google Shape;109;p19">
            <a:extLst>
              <a:ext uri="{FF2B5EF4-FFF2-40B4-BE49-F238E27FC236}">
                <a16:creationId xmlns:a16="http://schemas.microsoft.com/office/drawing/2014/main" id="{A78CEECC-FA4F-494D-9D66-A553619B6560}"/>
              </a:ext>
            </a:extLst>
          </p:cNvPr>
          <p:cNvCxnSpPr>
            <a:cxnSpLocks/>
          </p:cNvCxnSpPr>
          <p:nvPr/>
        </p:nvCxnSpPr>
        <p:spPr>
          <a:xfrm flipV="1">
            <a:off x="5399770" y="4666453"/>
            <a:ext cx="4539" cy="982523"/>
          </a:xfrm>
          <a:prstGeom prst="straightConnector1">
            <a:avLst/>
          </a:prstGeom>
          <a:noFill/>
          <a:ln w="50800" cap="flat" cmpd="sng">
            <a:solidFill>
              <a:schemeClr val="accent1"/>
            </a:solidFill>
            <a:prstDash val="solid"/>
            <a:round/>
            <a:headEnd type="none" w="med" len="med"/>
            <a:tailEnd type="triangle" w="med" len="med"/>
          </a:ln>
        </p:spPr>
      </p:cxnSp>
      <p:cxnSp>
        <p:nvCxnSpPr>
          <p:cNvPr id="39" name="Google Shape;109;p19">
            <a:extLst>
              <a:ext uri="{FF2B5EF4-FFF2-40B4-BE49-F238E27FC236}">
                <a16:creationId xmlns:a16="http://schemas.microsoft.com/office/drawing/2014/main" id="{A2691453-E4EC-E448-A09A-3F7671C5F164}"/>
              </a:ext>
            </a:extLst>
          </p:cNvPr>
          <p:cNvCxnSpPr>
            <a:cxnSpLocks/>
          </p:cNvCxnSpPr>
          <p:nvPr/>
        </p:nvCxnSpPr>
        <p:spPr>
          <a:xfrm>
            <a:off x="5402612" y="5045403"/>
            <a:ext cx="0" cy="1110996"/>
          </a:xfrm>
          <a:prstGeom prst="straightConnector1">
            <a:avLst/>
          </a:prstGeom>
          <a:noFill/>
          <a:ln w="50800" cap="flat" cmpd="sng">
            <a:solidFill>
              <a:schemeClr val="accent1"/>
            </a:solidFill>
            <a:prstDash val="solid"/>
            <a:round/>
            <a:headEnd type="none" w="med" len="med"/>
            <a:tailEnd type="triangle" w="med" len="med"/>
          </a:ln>
        </p:spPr>
      </p:cxnSp>
      <p:pic>
        <p:nvPicPr>
          <p:cNvPr id="47" name="Picture 4" descr="https://lh4.googleusercontent.com/MvQiUACj_FZHeZ4mdDdbBg8o-NEj53XixJF4ZqZEN9vTXr-jp1_W_Uf4wqPLvoZPxZloDHfwew6BwzRSlIsj4DMuvkuBF28Ih-cmZ4ZUzehzYbUTcirUTTIHju5yMAKEP9dgM2-skco">
            <a:extLst>
              <a:ext uri="{FF2B5EF4-FFF2-40B4-BE49-F238E27FC236}">
                <a16:creationId xmlns:a16="http://schemas.microsoft.com/office/drawing/2014/main" id="{AED9D9EF-A721-1E46-8CC7-0172EBB499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028" t="48901" b="34987"/>
          <a:stretch/>
        </p:blipFill>
        <p:spPr bwMode="auto">
          <a:xfrm>
            <a:off x="2729098" y="1069810"/>
            <a:ext cx="1023309" cy="1104977"/>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FC9BC98E-6DE4-034B-927C-C52685B8912B}"/>
              </a:ext>
            </a:extLst>
          </p:cNvPr>
          <p:cNvSpPr/>
          <p:nvPr/>
        </p:nvSpPr>
        <p:spPr>
          <a:xfrm>
            <a:off x="6780493" y="2151319"/>
            <a:ext cx="936159" cy="32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ight Arrow 39">
            <a:extLst>
              <a:ext uri="{FF2B5EF4-FFF2-40B4-BE49-F238E27FC236}">
                <a16:creationId xmlns:a16="http://schemas.microsoft.com/office/drawing/2014/main" id="{0A886464-7E68-164D-9825-4EC89768BF66}"/>
              </a:ext>
            </a:extLst>
          </p:cNvPr>
          <p:cNvSpPr/>
          <p:nvPr/>
        </p:nvSpPr>
        <p:spPr>
          <a:xfrm>
            <a:off x="7026675" y="5301838"/>
            <a:ext cx="936159" cy="32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Google Shape;105;p19">
            <a:extLst>
              <a:ext uri="{FF2B5EF4-FFF2-40B4-BE49-F238E27FC236}">
                <a16:creationId xmlns:a16="http://schemas.microsoft.com/office/drawing/2014/main" id="{0C7309CC-D28F-E64A-B444-B6CB9D066740}"/>
              </a:ext>
            </a:extLst>
          </p:cNvPr>
          <p:cNvSpPr txBox="1"/>
          <p:nvPr/>
        </p:nvSpPr>
        <p:spPr>
          <a:xfrm>
            <a:off x="358511" y="5600901"/>
            <a:ext cx="340800" cy="725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buClr>
                <a:schemeClr val="dk1"/>
              </a:buClr>
              <a:buSzPts val="1100"/>
            </a:pPr>
            <a:r>
              <a:rPr lang="en-US" altLang="zh-CN" sz="4000" dirty="0">
                <a:solidFill>
                  <a:srgbClr val="0070C0"/>
                </a:solidFill>
              </a:rPr>
              <a:t>[</a:t>
            </a:r>
            <a:endParaRPr sz="4000" dirty="0">
              <a:solidFill>
                <a:srgbClr val="0070C0"/>
              </a:solidFill>
            </a:endParaRPr>
          </a:p>
        </p:txBody>
      </p:sp>
      <p:sp>
        <p:nvSpPr>
          <p:cNvPr id="42" name="Google Shape;89;p18">
            <a:extLst>
              <a:ext uri="{FF2B5EF4-FFF2-40B4-BE49-F238E27FC236}">
                <a16:creationId xmlns:a16="http://schemas.microsoft.com/office/drawing/2014/main" id="{DA7129CC-0F96-3947-A2FD-4761AF2E4323}"/>
              </a:ext>
            </a:extLst>
          </p:cNvPr>
          <p:cNvSpPr txBox="1"/>
          <p:nvPr/>
        </p:nvSpPr>
        <p:spPr>
          <a:xfrm>
            <a:off x="7599420" y="5629797"/>
            <a:ext cx="2602101" cy="479631"/>
          </a:xfrm>
          <a:prstGeom prst="rect">
            <a:avLst/>
          </a:prstGeom>
          <a:noFill/>
          <a:ln>
            <a:noFill/>
          </a:ln>
        </p:spPr>
        <p:txBody>
          <a:bodyPr spcFirstLastPara="1" wrap="square" lIns="121900" tIns="121900" rIns="121900" bIns="121900" anchor="t" anchorCtr="0">
            <a:noAutofit/>
          </a:bodyPr>
          <a:lstStyle/>
          <a:p>
            <a:pPr algn="ctr"/>
            <a:r>
              <a:rPr lang="en-US" altLang="zh-CN" sz="2667" dirty="0"/>
              <a:t>Adventurous </a:t>
            </a:r>
            <a:endParaRPr sz="2667" dirty="0"/>
          </a:p>
          <a:p>
            <a:pPr algn="ctr"/>
            <a:r>
              <a:rPr lang="en-US" sz="2667" dirty="0"/>
              <a:t>seeker</a:t>
            </a:r>
            <a:endParaRPr sz="2667" dirty="0"/>
          </a:p>
        </p:txBody>
      </p:sp>
      <p:pic>
        <p:nvPicPr>
          <p:cNvPr id="43" name="Google Shape;91;p18">
            <a:extLst>
              <a:ext uri="{FF2B5EF4-FFF2-40B4-BE49-F238E27FC236}">
                <a16:creationId xmlns:a16="http://schemas.microsoft.com/office/drawing/2014/main" id="{FA274000-ACA9-A14F-907C-82B448DCDA6E}"/>
              </a:ext>
            </a:extLst>
          </p:cNvPr>
          <p:cNvPicPr preferRelativeResize="0"/>
          <p:nvPr/>
        </p:nvPicPr>
        <p:blipFill rotWithShape="1">
          <a:blip r:embed="rId7">
            <a:alphaModFix/>
          </a:blip>
          <a:srcRect l="82420"/>
          <a:stretch/>
        </p:blipFill>
        <p:spPr>
          <a:xfrm>
            <a:off x="8181627" y="4122123"/>
            <a:ext cx="1437688" cy="1557735"/>
          </a:xfrm>
          <a:prstGeom prst="rect">
            <a:avLst/>
          </a:prstGeom>
          <a:noFill/>
          <a:ln>
            <a:noFill/>
          </a:ln>
        </p:spPr>
      </p:pic>
      <p:pic>
        <p:nvPicPr>
          <p:cNvPr id="44" name="Google Shape;87;p18">
            <a:extLst>
              <a:ext uri="{FF2B5EF4-FFF2-40B4-BE49-F238E27FC236}">
                <a16:creationId xmlns:a16="http://schemas.microsoft.com/office/drawing/2014/main" id="{D75C7D2B-69AA-4F41-9D3A-7BEEFCD79EFE}"/>
              </a:ext>
            </a:extLst>
          </p:cNvPr>
          <p:cNvPicPr preferRelativeResize="0"/>
          <p:nvPr/>
        </p:nvPicPr>
        <p:blipFill rotWithShape="1">
          <a:blip r:embed="rId7">
            <a:alphaModFix/>
          </a:blip>
          <a:srcRect r="80553"/>
          <a:stretch/>
        </p:blipFill>
        <p:spPr>
          <a:xfrm>
            <a:off x="7794965" y="935365"/>
            <a:ext cx="1944936" cy="1905051"/>
          </a:xfrm>
          <a:prstGeom prst="rect">
            <a:avLst/>
          </a:prstGeom>
          <a:noFill/>
          <a:ln>
            <a:noFill/>
          </a:ln>
        </p:spPr>
      </p:pic>
      <p:sp>
        <p:nvSpPr>
          <p:cNvPr id="46" name="Google Shape;89;p18">
            <a:extLst>
              <a:ext uri="{FF2B5EF4-FFF2-40B4-BE49-F238E27FC236}">
                <a16:creationId xmlns:a16="http://schemas.microsoft.com/office/drawing/2014/main" id="{D08A1C05-8091-E141-9B99-944437D9B859}"/>
              </a:ext>
            </a:extLst>
          </p:cNvPr>
          <p:cNvSpPr txBox="1"/>
          <p:nvPr/>
        </p:nvSpPr>
        <p:spPr>
          <a:xfrm>
            <a:off x="7282745" y="2840417"/>
            <a:ext cx="3563377" cy="479631"/>
          </a:xfrm>
          <a:prstGeom prst="rect">
            <a:avLst/>
          </a:prstGeom>
          <a:noFill/>
          <a:ln>
            <a:noFill/>
          </a:ln>
        </p:spPr>
        <p:txBody>
          <a:bodyPr spcFirstLastPara="1" wrap="square" lIns="121900" tIns="121900" rIns="121900" bIns="121900" anchor="t" anchorCtr="0">
            <a:noAutofit/>
          </a:bodyPr>
          <a:lstStyle/>
          <a:p>
            <a:pPr algn="ctr"/>
            <a:r>
              <a:rPr lang="en-US" sz="2667" dirty="0"/>
              <a:t>Not adventurous user</a:t>
            </a:r>
            <a:endParaRPr sz="2667" dirty="0"/>
          </a:p>
        </p:txBody>
      </p:sp>
      <p:pic>
        <p:nvPicPr>
          <p:cNvPr id="4" name="Picture 3">
            <a:extLst>
              <a:ext uri="{FF2B5EF4-FFF2-40B4-BE49-F238E27FC236}">
                <a16:creationId xmlns:a16="http://schemas.microsoft.com/office/drawing/2014/main" id="{BCBAD82E-AFCA-794F-BC5D-8FB49AAB09DF}"/>
              </a:ext>
            </a:extLst>
          </p:cNvPr>
          <p:cNvPicPr>
            <a:picLocks noChangeAspect="1"/>
          </p:cNvPicPr>
          <p:nvPr/>
        </p:nvPicPr>
        <p:blipFill>
          <a:blip r:embed="rId8"/>
          <a:stretch>
            <a:fillRect/>
          </a:stretch>
        </p:blipFill>
        <p:spPr>
          <a:xfrm>
            <a:off x="2948325" y="5456484"/>
            <a:ext cx="1089388" cy="1101601"/>
          </a:xfrm>
          <a:prstGeom prst="rect">
            <a:avLst/>
          </a:prstGeom>
        </p:spPr>
      </p:pic>
      <p:pic>
        <p:nvPicPr>
          <p:cNvPr id="7" name="Picture 6">
            <a:extLst>
              <a:ext uri="{FF2B5EF4-FFF2-40B4-BE49-F238E27FC236}">
                <a16:creationId xmlns:a16="http://schemas.microsoft.com/office/drawing/2014/main" id="{175B9F95-74A9-E943-8735-A55637AFE227}"/>
              </a:ext>
            </a:extLst>
          </p:cNvPr>
          <p:cNvPicPr>
            <a:picLocks noChangeAspect="1"/>
          </p:cNvPicPr>
          <p:nvPr/>
        </p:nvPicPr>
        <p:blipFill rotWithShape="1">
          <a:blip r:embed="rId9"/>
          <a:srcRect b="15159"/>
          <a:stretch/>
        </p:blipFill>
        <p:spPr>
          <a:xfrm>
            <a:off x="732832" y="5520493"/>
            <a:ext cx="1002907" cy="1014592"/>
          </a:xfrm>
          <a:prstGeom prst="rect">
            <a:avLst/>
          </a:prstGeom>
        </p:spPr>
      </p:pic>
      <p:pic>
        <p:nvPicPr>
          <p:cNvPr id="9" name="Picture 8">
            <a:extLst>
              <a:ext uri="{FF2B5EF4-FFF2-40B4-BE49-F238E27FC236}">
                <a16:creationId xmlns:a16="http://schemas.microsoft.com/office/drawing/2014/main" id="{941125D2-1458-8B48-AC35-A2491AF1ED24}"/>
              </a:ext>
            </a:extLst>
          </p:cNvPr>
          <p:cNvPicPr>
            <a:picLocks noChangeAspect="1"/>
          </p:cNvPicPr>
          <p:nvPr/>
        </p:nvPicPr>
        <p:blipFill>
          <a:blip r:embed="rId10"/>
          <a:stretch>
            <a:fillRect/>
          </a:stretch>
        </p:blipFill>
        <p:spPr>
          <a:xfrm>
            <a:off x="1877987" y="5487583"/>
            <a:ext cx="988163" cy="1080415"/>
          </a:xfrm>
          <a:prstGeom prst="rect">
            <a:avLst/>
          </a:prstGeom>
        </p:spPr>
      </p:pic>
      <p:sp>
        <p:nvSpPr>
          <p:cNvPr id="45" name="TextBox 44">
            <a:extLst>
              <a:ext uri="{FF2B5EF4-FFF2-40B4-BE49-F238E27FC236}">
                <a16:creationId xmlns:a16="http://schemas.microsoft.com/office/drawing/2014/main" id="{F9ECDD11-F29D-4437-95C1-7895B1FE3979}"/>
              </a:ext>
            </a:extLst>
          </p:cNvPr>
          <p:cNvSpPr txBox="1"/>
          <p:nvPr/>
        </p:nvSpPr>
        <p:spPr>
          <a:xfrm>
            <a:off x="11018" y="4508"/>
            <a:ext cx="6609117" cy="830997"/>
          </a:xfrm>
          <a:prstGeom prst="rect">
            <a:avLst/>
          </a:prstGeom>
          <a:noFill/>
        </p:spPr>
        <p:txBody>
          <a:bodyPr wrap="none" rtlCol="0">
            <a:spAutoFit/>
          </a:bodyPr>
          <a:lstStyle/>
          <a:p>
            <a:r>
              <a:rPr lang="en-US" sz="4800" dirty="0"/>
              <a:t>Similarity between orders</a:t>
            </a:r>
          </a:p>
        </p:txBody>
      </p:sp>
    </p:spTree>
    <p:extLst>
      <p:ext uri="{BB962C8B-B14F-4D97-AF65-F5344CB8AC3E}">
        <p14:creationId xmlns:p14="http://schemas.microsoft.com/office/powerpoint/2010/main" val="19667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par>
                                <p:cTn id="41" presetID="10"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fade">
                                      <p:cBhvr>
                                        <p:cTn id="89" dur="500"/>
                                        <p:tgtEl>
                                          <p:spTgt spid="36"/>
                                        </p:tgtEl>
                                      </p:cBhvr>
                                    </p:animEffect>
                                  </p:childTnLst>
                                </p:cTn>
                              </p:par>
                              <p:par>
                                <p:cTn id="90" presetID="10"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par>
                                <p:cTn id="99" presetID="10" presetClass="entr" presetSubtype="0" fill="hold"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500"/>
                                        <p:tgtEl>
                                          <p:spTgt spid="7"/>
                                        </p:tgtEl>
                                      </p:cBhvr>
                                    </p:animEffect>
                                  </p:childTnLst>
                                </p:cTn>
                              </p:par>
                              <p:par>
                                <p:cTn id="105" presetID="10" presetClass="entr" presetSubtype="0" fill="hold"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fade">
                                      <p:cBhvr>
                                        <p:cTn id="107" dur="500"/>
                                        <p:tgtEl>
                                          <p:spTgt spid="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500"/>
                                        <p:tgtEl>
                                          <p:spTgt spid="3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108" grpId="0"/>
      <p:bldP spid="6" grpId="0"/>
      <p:bldP spid="33" grpId="0"/>
      <p:bldP spid="34" grpId="0"/>
      <p:bldP spid="36" grpId="0"/>
      <p:bldP spid="37" grpId="0"/>
      <p:bldP spid="2" grpId="0" animBg="1"/>
      <p:bldP spid="40" grpId="0" animBg="1"/>
      <p:bldP spid="41" grpId="0"/>
      <p:bldP spid="42" grpId="0"/>
      <p:bldP spid="46"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 name="TextBox 1">
            <a:extLst>
              <a:ext uri="{FF2B5EF4-FFF2-40B4-BE49-F238E27FC236}">
                <a16:creationId xmlns:a16="http://schemas.microsoft.com/office/drawing/2014/main" id="{EBFC66BC-53E1-2342-AAE4-C0AE64A8C690}"/>
              </a:ext>
            </a:extLst>
          </p:cNvPr>
          <p:cNvSpPr txBox="1"/>
          <p:nvPr/>
        </p:nvSpPr>
        <p:spPr>
          <a:xfrm>
            <a:off x="203467" y="2399500"/>
            <a:ext cx="1009439" cy="1528560"/>
          </a:xfrm>
          <a:prstGeom prst="rect">
            <a:avLst/>
          </a:prstGeom>
          <a:noFill/>
          <a:ln w="50800">
            <a:noFill/>
          </a:ln>
        </p:spPr>
        <p:txBody>
          <a:bodyPr wrap="square" rtlCol="0">
            <a:spAutoFit/>
          </a:bodyPr>
          <a:lstStyle/>
          <a:p>
            <a:r>
              <a:rPr lang="en-US" sz="9333" dirty="0">
                <a:solidFill>
                  <a:srgbClr val="0070C0"/>
                </a:solidFill>
              </a:rPr>
              <a:t>[</a:t>
            </a:r>
          </a:p>
        </p:txBody>
      </p:sp>
      <p:sp>
        <p:nvSpPr>
          <p:cNvPr id="29" name="TextBox 28">
            <a:extLst>
              <a:ext uri="{FF2B5EF4-FFF2-40B4-BE49-F238E27FC236}">
                <a16:creationId xmlns:a16="http://schemas.microsoft.com/office/drawing/2014/main" id="{F8662B70-C0EC-5743-936F-0BDC0E32857C}"/>
              </a:ext>
            </a:extLst>
          </p:cNvPr>
          <p:cNvSpPr txBox="1"/>
          <p:nvPr/>
        </p:nvSpPr>
        <p:spPr>
          <a:xfrm>
            <a:off x="11197786" y="2318107"/>
            <a:ext cx="344421" cy="1528560"/>
          </a:xfrm>
          <a:prstGeom prst="rect">
            <a:avLst/>
          </a:prstGeom>
          <a:noFill/>
          <a:ln w="50800">
            <a:noFill/>
          </a:ln>
        </p:spPr>
        <p:txBody>
          <a:bodyPr wrap="square" rtlCol="0">
            <a:spAutoFit/>
          </a:bodyPr>
          <a:lstStyle/>
          <a:p>
            <a:r>
              <a:rPr lang="en-US" sz="9333" dirty="0">
                <a:solidFill>
                  <a:srgbClr val="0070C0"/>
                </a:solidFill>
              </a:rPr>
              <a:t>]</a:t>
            </a:r>
          </a:p>
        </p:txBody>
      </p:sp>
      <p:cxnSp>
        <p:nvCxnSpPr>
          <p:cNvPr id="46" name="Straight Connector 45">
            <a:extLst>
              <a:ext uri="{FF2B5EF4-FFF2-40B4-BE49-F238E27FC236}">
                <a16:creationId xmlns:a16="http://schemas.microsoft.com/office/drawing/2014/main" id="{BE52B72B-7571-AE46-849B-D5835EC0E8D6}"/>
              </a:ext>
            </a:extLst>
          </p:cNvPr>
          <p:cNvCxnSpPr>
            <a:cxnSpLocks/>
          </p:cNvCxnSpPr>
          <p:nvPr/>
        </p:nvCxnSpPr>
        <p:spPr>
          <a:xfrm>
            <a:off x="2045248" y="5211615"/>
            <a:ext cx="3654499" cy="0"/>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737E1589-7DBD-5147-98F0-CD9A67ABF1AA}"/>
              </a:ext>
            </a:extLst>
          </p:cNvPr>
          <p:cNvSpPr txBox="1"/>
          <p:nvPr/>
        </p:nvSpPr>
        <p:spPr>
          <a:xfrm>
            <a:off x="3397463" y="4724144"/>
            <a:ext cx="972013" cy="502766"/>
          </a:xfrm>
          <a:prstGeom prst="rect">
            <a:avLst/>
          </a:prstGeom>
          <a:noFill/>
        </p:spPr>
        <p:txBody>
          <a:bodyPr wrap="square" rtlCol="0">
            <a:spAutoFit/>
          </a:bodyPr>
          <a:lstStyle/>
          <a:p>
            <a:r>
              <a:rPr lang="en-US" sz="2667" dirty="0"/>
              <a:t>0.95</a:t>
            </a:r>
          </a:p>
        </p:txBody>
      </p:sp>
      <p:cxnSp>
        <p:nvCxnSpPr>
          <p:cNvPr id="89" name="Straight Connector 88">
            <a:extLst>
              <a:ext uri="{FF2B5EF4-FFF2-40B4-BE49-F238E27FC236}">
                <a16:creationId xmlns:a16="http://schemas.microsoft.com/office/drawing/2014/main" id="{FDD27032-721A-FB4F-8F7F-708FE5086A94}"/>
              </a:ext>
            </a:extLst>
          </p:cNvPr>
          <p:cNvCxnSpPr>
            <a:cxnSpLocks/>
          </p:cNvCxnSpPr>
          <p:nvPr/>
        </p:nvCxnSpPr>
        <p:spPr>
          <a:xfrm flipV="1">
            <a:off x="2045248" y="4387734"/>
            <a:ext cx="0" cy="843545"/>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pic>
        <p:nvPicPr>
          <p:cNvPr id="101" name="Picture 100">
            <a:extLst>
              <a:ext uri="{FF2B5EF4-FFF2-40B4-BE49-F238E27FC236}">
                <a16:creationId xmlns:a16="http://schemas.microsoft.com/office/drawing/2014/main" id="{D7F08AD0-B57F-0E47-BC6C-FD76957BDA7F}"/>
              </a:ext>
            </a:extLst>
          </p:cNvPr>
          <p:cNvPicPr>
            <a:picLocks noChangeAspect="1"/>
          </p:cNvPicPr>
          <p:nvPr/>
        </p:nvPicPr>
        <p:blipFill>
          <a:blip r:embed="rId3"/>
          <a:stretch>
            <a:fillRect/>
          </a:stretch>
        </p:blipFill>
        <p:spPr>
          <a:xfrm>
            <a:off x="1090178" y="2293855"/>
            <a:ext cx="1981591" cy="2134021"/>
          </a:xfrm>
          <a:prstGeom prst="rect">
            <a:avLst/>
          </a:prstGeom>
        </p:spPr>
      </p:pic>
      <p:pic>
        <p:nvPicPr>
          <p:cNvPr id="104" name="Picture 103">
            <a:extLst>
              <a:ext uri="{FF2B5EF4-FFF2-40B4-BE49-F238E27FC236}">
                <a16:creationId xmlns:a16="http://schemas.microsoft.com/office/drawing/2014/main" id="{24E50F52-4001-8040-9AA0-0E8DB8FE232C}"/>
              </a:ext>
            </a:extLst>
          </p:cNvPr>
          <p:cNvPicPr>
            <a:picLocks noChangeAspect="1"/>
          </p:cNvPicPr>
          <p:nvPr/>
        </p:nvPicPr>
        <p:blipFill>
          <a:blip r:embed="rId4"/>
          <a:stretch>
            <a:fillRect/>
          </a:stretch>
        </p:blipFill>
        <p:spPr>
          <a:xfrm>
            <a:off x="5075127" y="2275399"/>
            <a:ext cx="2011447" cy="2193880"/>
          </a:xfrm>
          <a:prstGeom prst="rect">
            <a:avLst/>
          </a:prstGeom>
        </p:spPr>
      </p:pic>
      <p:pic>
        <p:nvPicPr>
          <p:cNvPr id="117" name="Picture 116">
            <a:extLst>
              <a:ext uri="{FF2B5EF4-FFF2-40B4-BE49-F238E27FC236}">
                <a16:creationId xmlns:a16="http://schemas.microsoft.com/office/drawing/2014/main" id="{CAC2694B-08BE-B54B-96A8-E6D41D8EE4F4}"/>
              </a:ext>
            </a:extLst>
          </p:cNvPr>
          <p:cNvPicPr>
            <a:picLocks noChangeAspect="1"/>
          </p:cNvPicPr>
          <p:nvPr/>
        </p:nvPicPr>
        <p:blipFill>
          <a:blip r:embed="rId5"/>
          <a:stretch>
            <a:fillRect/>
          </a:stretch>
        </p:blipFill>
        <p:spPr>
          <a:xfrm>
            <a:off x="8172659" y="2374457"/>
            <a:ext cx="2875581" cy="2094823"/>
          </a:xfrm>
          <a:prstGeom prst="rect">
            <a:avLst/>
          </a:prstGeom>
        </p:spPr>
      </p:pic>
      <p:cxnSp>
        <p:nvCxnSpPr>
          <p:cNvPr id="121" name="Straight Connector 120">
            <a:extLst>
              <a:ext uri="{FF2B5EF4-FFF2-40B4-BE49-F238E27FC236}">
                <a16:creationId xmlns:a16="http://schemas.microsoft.com/office/drawing/2014/main" id="{67BD3DFC-F274-D744-A2B1-0A75724C9625}"/>
              </a:ext>
            </a:extLst>
          </p:cNvPr>
          <p:cNvCxnSpPr/>
          <p:nvPr/>
        </p:nvCxnSpPr>
        <p:spPr>
          <a:xfrm>
            <a:off x="6079554" y="5197691"/>
            <a:ext cx="3671455" cy="0"/>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B5E66F1-0244-9B4C-BCDD-73B9ED1B2966}"/>
              </a:ext>
            </a:extLst>
          </p:cNvPr>
          <p:cNvCxnSpPr>
            <a:stCxn id="104" idx="2"/>
          </p:cNvCxnSpPr>
          <p:nvPr/>
        </p:nvCxnSpPr>
        <p:spPr>
          <a:xfrm flipH="1">
            <a:off x="6079554" y="4469279"/>
            <a:ext cx="1297" cy="767740"/>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97E20DDB-86A4-D545-948B-908ECFC207CD}"/>
              </a:ext>
            </a:extLst>
          </p:cNvPr>
          <p:cNvCxnSpPr/>
          <p:nvPr/>
        </p:nvCxnSpPr>
        <p:spPr>
          <a:xfrm flipH="1">
            <a:off x="9749712" y="4463539"/>
            <a:ext cx="1297" cy="767740"/>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B815E103-E33E-A24F-9DD9-27FFB29B8AF6}"/>
              </a:ext>
            </a:extLst>
          </p:cNvPr>
          <p:cNvCxnSpPr>
            <a:cxnSpLocks/>
          </p:cNvCxnSpPr>
          <p:nvPr/>
        </p:nvCxnSpPr>
        <p:spPr>
          <a:xfrm flipH="1">
            <a:off x="5701045" y="4422986"/>
            <a:ext cx="1" cy="808293"/>
          </a:xfrm>
          <a:prstGeom prst="line">
            <a:avLst/>
          </a:prstGeom>
          <a:ln w="50800">
            <a:solidFill>
              <a:schemeClr val="accent1"/>
            </a:solidFill>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F43BBB08-FAB2-314A-886F-B1C95BEF6710}"/>
              </a:ext>
            </a:extLst>
          </p:cNvPr>
          <p:cNvSpPr txBox="1"/>
          <p:nvPr/>
        </p:nvSpPr>
        <p:spPr>
          <a:xfrm>
            <a:off x="7429274" y="4728460"/>
            <a:ext cx="972013" cy="502766"/>
          </a:xfrm>
          <a:prstGeom prst="rect">
            <a:avLst/>
          </a:prstGeom>
          <a:noFill/>
        </p:spPr>
        <p:txBody>
          <a:bodyPr wrap="square" rtlCol="0">
            <a:spAutoFit/>
          </a:bodyPr>
          <a:lstStyle/>
          <a:p>
            <a:pPr algn="ctr"/>
            <a:r>
              <a:rPr lang="en-US" sz="2667" dirty="0"/>
              <a:t>0</a:t>
            </a:r>
          </a:p>
        </p:txBody>
      </p:sp>
      <p:sp>
        <p:nvSpPr>
          <p:cNvPr id="5" name="TextBox 4">
            <a:extLst>
              <a:ext uri="{FF2B5EF4-FFF2-40B4-BE49-F238E27FC236}">
                <a16:creationId xmlns:a16="http://schemas.microsoft.com/office/drawing/2014/main" id="{73AD900C-6F20-47D5-A0F9-BA10B6D9A255}"/>
              </a:ext>
            </a:extLst>
          </p:cNvPr>
          <p:cNvSpPr txBox="1"/>
          <p:nvPr/>
        </p:nvSpPr>
        <p:spPr>
          <a:xfrm>
            <a:off x="5190657" y="1813734"/>
            <a:ext cx="1489831" cy="461665"/>
          </a:xfrm>
          <a:prstGeom prst="rect">
            <a:avLst/>
          </a:prstGeom>
          <a:noFill/>
        </p:spPr>
        <p:txBody>
          <a:bodyPr wrap="none" rtlCol="0">
            <a:spAutoFit/>
          </a:bodyPr>
          <a:lstStyle/>
          <a:p>
            <a:r>
              <a:rPr lang="en-US" sz="2400" b="1" dirty="0">
                <a:solidFill>
                  <a:srgbClr val="0070C0"/>
                </a:solidFill>
              </a:rPr>
              <a:t>Red Apple</a:t>
            </a:r>
          </a:p>
        </p:txBody>
      </p:sp>
      <p:sp>
        <p:nvSpPr>
          <p:cNvPr id="23" name="TextBox 22">
            <a:extLst>
              <a:ext uri="{FF2B5EF4-FFF2-40B4-BE49-F238E27FC236}">
                <a16:creationId xmlns:a16="http://schemas.microsoft.com/office/drawing/2014/main" id="{8857D597-226E-49E9-BDE4-937F0718C6F0}"/>
              </a:ext>
            </a:extLst>
          </p:cNvPr>
          <p:cNvSpPr txBox="1"/>
          <p:nvPr/>
        </p:nvSpPr>
        <p:spPr>
          <a:xfrm>
            <a:off x="1293975" y="1812527"/>
            <a:ext cx="1777794" cy="461665"/>
          </a:xfrm>
          <a:prstGeom prst="rect">
            <a:avLst/>
          </a:prstGeom>
          <a:noFill/>
        </p:spPr>
        <p:txBody>
          <a:bodyPr wrap="none" rtlCol="0">
            <a:spAutoFit/>
          </a:bodyPr>
          <a:lstStyle/>
          <a:p>
            <a:r>
              <a:rPr lang="en-US" sz="2400" b="1" dirty="0">
                <a:solidFill>
                  <a:srgbClr val="0070C0"/>
                </a:solidFill>
              </a:rPr>
              <a:t>Green Apple</a:t>
            </a:r>
          </a:p>
        </p:txBody>
      </p:sp>
      <p:sp>
        <p:nvSpPr>
          <p:cNvPr id="24" name="TextBox 23">
            <a:extLst>
              <a:ext uri="{FF2B5EF4-FFF2-40B4-BE49-F238E27FC236}">
                <a16:creationId xmlns:a16="http://schemas.microsoft.com/office/drawing/2014/main" id="{08509583-9312-472E-82F8-5678FBA3B9CB}"/>
              </a:ext>
            </a:extLst>
          </p:cNvPr>
          <p:cNvSpPr txBox="1"/>
          <p:nvPr/>
        </p:nvSpPr>
        <p:spPr>
          <a:xfrm>
            <a:off x="8636864" y="1812527"/>
            <a:ext cx="1609095" cy="461665"/>
          </a:xfrm>
          <a:prstGeom prst="rect">
            <a:avLst/>
          </a:prstGeom>
          <a:noFill/>
        </p:spPr>
        <p:txBody>
          <a:bodyPr wrap="none" rtlCol="0">
            <a:spAutoFit/>
          </a:bodyPr>
          <a:lstStyle/>
          <a:p>
            <a:r>
              <a:rPr lang="en-US" sz="2400" b="1" dirty="0">
                <a:solidFill>
                  <a:srgbClr val="0070C0"/>
                </a:solidFill>
              </a:rPr>
              <a:t>Beef Shank</a:t>
            </a:r>
          </a:p>
        </p:txBody>
      </p:sp>
      <p:sp>
        <p:nvSpPr>
          <p:cNvPr id="25" name="TextBox 24">
            <a:extLst>
              <a:ext uri="{FF2B5EF4-FFF2-40B4-BE49-F238E27FC236}">
                <a16:creationId xmlns:a16="http://schemas.microsoft.com/office/drawing/2014/main" id="{051A1597-0B6A-4921-AEA1-1A4DE36163FD}"/>
              </a:ext>
            </a:extLst>
          </p:cNvPr>
          <p:cNvSpPr txBox="1"/>
          <p:nvPr/>
        </p:nvSpPr>
        <p:spPr>
          <a:xfrm>
            <a:off x="11018" y="4508"/>
            <a:ext cx="5981446" cy="830997"/>
          </a:xfrm>
          <a:prstGeom prst="rect">
            <a:avLst/>
          </a:prstGeom>
          <a:noFill/>
        </p:spPr>
        <p:txBody>
          <a:bodyPr wrap="none" rtlCol="0">
            <a:spAutoFit/>
          </a:bodyPr>
          <a:lstStyle/>
          <a:p>
            <a:r>
              <a:rPr lang="en-US" sz="4800" dirty="0"/>
              <a:t>Similarity within orders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fade">
                                      <p:cBhvr>
                                        <p:cTn id="36" dur="500"/>
                                        <p:tgtEl>
                                          <p:spTgt spid="1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fade">
                                      <p:cBhvr>
                                        <p:cTn id="45" dur="500"/>
                                        <p:tgtEl>
                                          <p:spTgt spid="124"/>
                                        </p:tgtEl>
                                      </p:cBhvr>
                                    </p:animEffect>
                                  </p:childTnLst>
                                </p:cTn>
                              </p:par>
                              <p:par>
                                <p:cTn id="46" presetID="10" presetClass="entr" presetSubtype="0" fill="hold" nodeType="withEffect">
                                  <p:stCondLst>
                                    <p:cond delay="0"/>
                                  </p:stCondLst>
                                  <p:childTnLst>
                                    <p:set>
                                      <p:cBhvr>
                                        <p:cTn id="47" dur="1" fill="hold">
                                          <p:stCondLst>
                                            <p:cond delay="0"/>
                                          </p:stCondLst>
                                        </p:cTn>
                                        <p:tgtEl>
                                          <p:spTgt spid="121"/>
                                        </p:tgtEl>
                                        <p:attrNameLst>
                                          <p:attrName>style.visibility</p:attrName>
                                        </p:attrNameLst>
                                      </p:cBhvr>
                                      <p:to>
                                        <p:strVal val="visible"/>
                                      </p:to>
                                    </p:set>
                                    <p:animEffect transition="in" filter="fade">
                                      <p:cBhvr>
                                        <p:cTn id="48" dur="500"/>
                                        <p:tgtEl>
                                          <p:spTgt spid="1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fade">
                                      <p:cBhvr>
                                        <p:cTn id="51" dur="500"/>
                                        <p:tgtEl>
                                          <p:spTgt spid="136"/>
                                        </p:tgtEl>
                                      </p:cBhvr>
                                    </p:animEffect>
                                  </p:childTnLst>
                                </p:cTn>
                              </p:par>
                              <p:par>
                                <p:cTn id="52" presetID="10" presetClass="entr" presetSubtype="0" fill="hold"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73" grpId="0"/>
      <p:bldP spid="136" grpId="0"/>
      <p:bldP spid="5"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8"/>
          <p:cNvPicPr preferRelativeResize="0"/>
          <p:nvPr/>
        </p:nvPicPr>
        <p:blipFill rotWithShape="1">
          <a:blip r:embed="rId3">
            <a:alphaModFix/>
          </a:blip>
          <a:srcRect r="80553"/>
          <a:stretch/>
        </p:blipFill>
        <p:spPr>
          <a:xfrm>
            <a:off x="203200" y="2167267"/>
            <a:ext cx="2291867" cy="2244867"/>
          </a:xfrm>
          <a:prstGeom prst="rect">
            <a:avLst/>
          </a:prstGeom>
          <a:noFill/>
          <a:ln>
            <a:noFill/>
          </a:ln>
        </p:spPr>
      </p:pic>
      <p:sp>
        <p:nvSpPr>
          <p:cNvPr id="88" name="Google Shape;88;p18"/>
          <p:cNvSpPr txBox="1"/>
          <p:nvPr/>
        </p:nvSpPr>
        <p:spPr>
          <a:xfrm>
            <a:off x="-56000" y="4520133"/>
            <a:ext cx="2799600" cy="691200"/>
          </a:xfrm>
          <a:prstGeom prst="rect">
            <a:avLst/>
          </a:prstGeom>
          <a:noFill/>
          <a:ln>
            <a:noFill/>
          </a:ln>
        </p:spPr>
        <p:txBody>
          <a:bodyPr spcFirstLastPara="1" wrap="square" lIns="121900" tIns="121900" rIns="121900" bIns="121900" anchor="t" anchorCtr="0">
            <a:noAutofit/>
          </a:bodyPr>
          <a:lstStyle/>
          <a:p>
            <a:pPr algn="ctr"/>
            <a:r>
              <a:rPr lang="en-US" altLang="zh-CN" sz="2667" dirty="0"/>
              <a:t>Adventurous </a:t>
            </a:r>
            <a:endParaRPr sz="2667" dirty="0"/>
          </a:p>
          <a:p>
            <a:pPr algn="ctr"/>
            <a:r>
              <a:rPr lang="en-US" altLang="zh-CN" sz="2667" dirty="0"/>
              <a:t>score = 1</a:t>
            </a:r>
            <a:endParaRPr sz="2667" dirty="0"/>
          </a:p>
        </p:txBody>
      </p:sp>
      <p:sp>
        <p:nvSpPr>
          <p:cNvPr id="89" name="Google Shape;89;p18"/>
          <p:cNvSpPr txBox="1"/>
          <p:nvPr/>
        </p:nvSpPr>
        <p:spPr>
          <a:xfrm>
            <a:off x="9392400" y="4593733"/>
            <a:ext cx="2799600" cy="691200"/>
          </a:xfrm>
          <a:prstGeom prst="rect">
            <a:avLst/>
          </a:prstGeom>
          <a:noFill/>
          <a:ln>
            <a:noFill/>
          </a:ln>
        </p:spPr>
        <p:txBody>
          <a:bodyPr spcFirstLastPara="1" wrap="square" lIns="121900" tIns="121900" rIns="121900" bIns="121900" anchor="t" anchorCtr="0">
            <a:noAutofit/>
          </a:bodyPr>
          <a:lstStyle/>
          <a:p>
            <a:pPr algn="ctr"/>
            <a:r>
              <a:rPr lang="en-US" altLang="zh-CN" sz="2667" dirty="0"/>
              <a:t>Adventurous </a:t>
            </a:r>
            <a:endParaRPr sz="2667" dirty="0"/>
          </a:p>
          <a:p>
            <a:pPr algn="ctr"/>
            <a:r>
              <a:rPr lang="en-US" altLang="zh-CN" sz="2667" dirty="0"/>
              <a:t>score = 0</a:t>
            </a:r>
            <a:endParaRPr sz="2667" dirty="0"/>
          </a:p>
        </p:txBody>
      </p:sp>
      <p:pic>
        <p:nvPicPr>
          <p:cNvPr id="91" name="Google Shape;91;p18"/>
          <p:cNvPicPr preferRelativeResize="0"/>
          <p:nvPr/>
        </p:nvPicPr>
        <p:blipFill rotWithShape="1">
          <a:blip r:embed="rId3">
            <a:alphaModFix/>
          </a:blip>
          <a:srcRect l="82420"/>
          <a:stretch/>
        </p:blipFill>
        <p:spPr>
          <a:xfrm>
            <a:off x="9893068" y="2224133"/>
            <a:ext cx="2071867" cy="2244867"/>
          </a:xfrm>
          <a:prstGeom prst="rect">
            <a:avLst/>
          </a:prstGeom>
          <a:noFill/>
          <a:ln>
            <a:noFill/>
          </a:ln>
        </p:spPr>
      </p:pic>
      <p:sp>
        <p:nvSpPr>
          <p:cNvPr id="4" name="TextBox 3">
            <a:extLst>
              <a:ext uri="{FF2B5EF4-FFF2-40B4-BE49-F238E27FC236}">
                <a16:creationId xmlns:a16="http://schemas.microsoft.com/office/drawing/2014/main" id="{5A060EEA-6B21-4ED1-ABD9-FF7DB627A43F}"/>
              </a:ext>
            </a:extLst>
          </p:cNvPr>
          <p:cNvSpPr txBox="1"/>
          <p:nvPr/>
        </p:nvSpPr>
        <p:spPr>
          <a:xfrm>
            <a:off x="3094892" y="2274037"/>
            <a:ext cx="5572616" cy="1015663"/>
          </a:xfrm>
          <a:prstGeom prst="rect">
            <a:avLst/>
          </a:prstGeom>
          <a:noFill/>
        </p:spPr>
        <p:txBody>
          <a:bodyPr wrap="none" rtlCol="0">
            <a:spAutoFit/>
          </a:bodyPr>
          <a:lstStyle/>
          <a:p>
            <a:r>
              <a:rPr lang="en-US" sz="6000" dirty="0"/>
              <a:t>Adventurousness</a:t>
            </a:r>
          </a:p>
        </p:txBody>
      </p:sp>
      <p:cxnSp>
        <p:nvCxnSpPr>
          <p:cNvPr id="6" name="Straight Arrow Connector 5">
            <a:extLst>
              <a:ext uri="{FF2B5EF4-FFF2-40B4-BE49-F238E27FC236}">
                <a16:creationId xmlns:a16="http://schemas.microsoft.com/office/drawing/2014/main" id="{9D1FC6F1-C0AB-421F-9A1A-C861F683F4E6}"/>
              </a:ext>
            </a:extLst>
          </p:cNvPr>
          <p:cNvCxnSpPr/>
          <p:nvPr/>
        </p:nvCxnSpPr>
        <p:spPr>
          <a:xfrm>
            <a:off x="2602523" y="3429000"/>
            <a:ext cx="697355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B325DE-F0C1-9742-ADA5-D37E9AD4154B}"/>
              </a:ext>
            </a:extLst>
          </p:cNvPr>
          <p:cNvPicPr>
            <a:picLocks noChangeAspect="1"/>
          </p:cNvPicPr>
          <p:nvPr/>
        </p:nvPicPr>
        <p:blipFill rotWithShape="1">
          <a:blip r:embed="rId2">
            <a:extLst>
              <a:ext uri="{28A0092B-C50C-407E-A947-70E740481C1C}">
                <a14:useLocalDpi xmlns:a14="http://schemas.microsoft.com/office/drawing/2010/main" val="0"/>
              </a:ext>
            </a:extLst>
          </a:blip>
          <a:srcRect l="10396" t="5769" r="22277"/>
          <a:stretch/>
        </p:blipFill>
        <p:spPr>
          <a:xfrm>
            <a:off x="2758941" y="979862"/>
            <a:ext cx="6908800" cy="5217738"/>
          </a:xfrm>
          <a:prstGeom prst="rect">
            <a:avLst/>
          </a:prstGeom>
        </p:spPr>
      </p:pic>
      <p:sp>
        <p:nvSpPr>
          <p:cNvPr id="2" name="TextBox 1">
            <a:extLst>
              <a:ext uri="{FF2B5EF4-FFF2-40B4-BE49-F238E27FC236}">
                <a16:creationId xmlns:a16="http://schemas.microsoft.com/office/drawing/2014/main" id="{E2C68B34-68A7-2A4C-86AC-593BF7F516A9}"/>
              </a:ext>
            </a:extLst>
          </p:cNvPr>
          <p:cNvSpPr txBox="1"/>
          <p:nvPr/>
        </p:nvSpPr>
        <p:spPr>
          <a:xfrm>
            <a:off x="7547735" y="1495017"/>
            <a:ext cx="2653048" cy="954107"/>
          </a:xfrm>
          <a:prstGeom prst="rect">
            <a:avLst/>
          </a:prstGeom>
          <a:noFill/>
        </p:spPr>
        <p:txBody>
          <a:bodyPr wrap="square" rtlCol="0">
            <a:spAutoFit/>
          </a:bodyPr>
          <a:lstStyle/>
          <a:p>
            <a:pPr algn="ctr"/>
            <a:r>
              <a:rPr lang="en-US" sz="2800" dirty="0">
                <a:solidFill>
                  <a:srgbClr val="00B050"/>
                </a:solidFill>
              </a:rPr>
              <a:t>Adventure seeker</a:t>
            </a:r>
          </a:p>
        </p:txBody>
      </p:sp>
      <p:sp>
        <p:nvSpPr>
          <p:cNvPr id="4" name="TextBox 3">
            <a:extLst>
              <a:ext uri="{FF2B5EF4-FFF2-40B4-BE49-F238E27FC236}">
                <a16:creationId xmlns:a16="http://schemas.microsoft.com/office/drawing/2014/main" id="{2D894053-A6BA-204C-BC1D-7DE6AACE7B06}"/>
              </a:ext>
            </a:extLst>
          </p:cNvPr>
          <p:cNvSpPr txBox="1"/>
          <p:nvPr/>
        </p:nvSpPr>
        <p:spPr>
          <a:xfrm>
            <a:off x="2225899" y="1481069"/>
            <a:ext cx="2653048" cy="954107"/>
          </a:xfrm>
          <a:prstGeom prst="rect">
            <a:avLst/>
          </a:prstGeom>
          <a:noFill/>
        </p:spPr>
        <p:txBody>
          <a:bodyPr wrap="square" rtlCol="0">
            <a:spAutoFit/>
          </a:bodyPr>
          <a:lstStyle/>
          <a:p>
            <a:pPr algn="ctr"/>
            <a:r>
              <a:rPr lang="en-US" sz="2800" dirty="0">
                <a:solidFill>
                  <a:schemeClr val="bg2">
                    <a:lumMod val="75000"/>
                  </a:schemeClr>
                </a:solidFill>
              </a:rPr>
              <a:t>Stability connoisseurs</a:t>
            </a:r>
          </a:p>
        </p:txBody>
      </p:sp>
      <p:sp>
        <p:nvSpPr>
          <p:cNvPr id="3" name="Right Arrow 2">
            <a:extLst>
              <a:ext uri="{FF2B5EF4-FFF2-40B4-BE49-F238E27FC236}">
                <a16:creationId xmlns:a16="http://schemas.microsoft.com/office/drawing/2014/main" id="{B4B0555F-016F-214C-ABB1-61CE063F46FC}"/>
              </a:ext>
            </a:extLst>
          </p:cNvPr>
          <p:cNvSpPr/>
          <p:nvPr/>
        </p:nvSpPr>
        <p:spPr>
          <a:xfrm>
            <a:off x="7959859" y="979862"/>
            <a:ext cx="1828800" cy="515155"/>
          </a:xfrm>
          <a:prstGeom prst="rightArrow">
            <a:avLst/>
          </a:prstGeom>
          <a:solidFill>
            <a:srgbClr val="0FE01B"/>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FE01B"/>
              </a:solidFill>
            </a:endParaRPr>
          </a:p>
        </p:txBody>
      </p:sp>
      <p:sp>
        <p:nvSpPr>
          <p:cNvPr id="6" name="Right Arrow 5">
            <a:extLst>
              <a:ext uri="{FF2B5EF4-FFF2-40B4-BE49-F238E27FC236}">
                <a16:creationId xmlns:a16="http://schemas.microsoft.com/office/drawing/2014/main" id="{26F77D8F-D787-9146-9F35-9CA76C1D0086}"/>
              </a:ext>
            </a:extLst>
          </p:cNvPr>
          <p:cNvSpPr/>
          <p:nvPr/>
        </p:nvSpPr>
        <p:spPr>
          <a:xfrm flipH="1">
            <a:off x="2524259" y="979862"/>
            <a:ext cx="1942563" cy="515155"/>
          </a:xfrm>
          <a:prstGeom prst="rightArrow">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92D050"/>
              </a:solidFill>
              <a:highlight>
                <a:srgbClr val="C0C0C0"/>
              </a:highlight>
            </a:endParaRPr>
          </a:p>
        </p:txBody>
      </p:sp>
    </p:spTree>
    <p:extLst>
      <p:ext uri="{BB962C8B-B14F-4D97-AF65-F5344CB8AC3E}">
        <p14:creationId xmlns:p14="http://schemas.microsoft.com/office/powerpoint/2010/main" val="265602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03AD17-D1AD-4B21-8EDF-A5B06E49CC0F}"/>
              </a:ext>
            </a:extLst>
          </p:cNvPr>
          <p:cNvGraphicFramePr>
            <a:graphicFrameLocks noGrp="1"/>
          </p:cNvGraphicFramePr>
          <p:nvPr>
            <p:extLst>
              <p:ext uri="{D42A27DB-BD31-4B8C-83A1-F6EECF244321}">
                <p14:modId xmlns:p14="http://schemas.microsoft.com/office/powerpoint/2010/main" val="1968315916"/>
              </p:ext>
            </p:extLst>
          </p:nvPr>
        </p:nvGraphicFramePr>
        <p:xfrm>
          <a:off x="8808390" y="1888437"/>
          <a:ext cx="2120780" cy="1854200"/>
        </p:xfrm>
        <a:graphic>
          <a:graphicData uri="http://schemas.openxmlformats.org/drawingml/2006/table">
            <a:tbl>
              <a:tblPr firstRow="1" bandRow="1">
                <a:tableStyleId>{5C22544A-7EE6-4342-B048-85BDC9FD1C3A}</a:tableStyleId>
              </a:tblPr>
              <a:tblGrid>
                <a:gridCol w="2120780">
                  <a:extLst>
                    <a:ext uri="{9D8B030D-6E8A-4147-A177-3AD203B41FA5}">
                      <a16:colId xmlns:a16="http://schemas.microsoft.com/office/drawing/2014/main" val="1652510598"/>
                    </a:ext>
                  </a:extLst>
                </a:gridCol>
              </a:tblGrid>
              <a:tr h="370840">
                <a:tc>
                  <a:txBody>
                    <a:bodyPr/>
                    <a:lstStyle/>
                    <a:p>
                      <a:pPr algn="ctr"/>
                      <a:r>
                        <a:rPr lang="en-US" altLang="zh-CN" dirty="0"/>
                        <a:t>Actual order</a:t>
                      </a:r>
                      <a:endParaRPr lang="en-US" dirty="0"/>
                    </a:p>
                  </a:txBody>
                  <a:tcPr/>
                </a:tc>
                <a:extLst>
                  <a:ext uri="{0D108BD9-81ED-4DB2-BD59-A6C34878D82A}">
                    <a16:rowId xmlns:a16="http://schemas.microsoft.com/office/drawing/2014/main" val="4018185278"/>
                  </a:ext>
                </a:extLst>
              </a:tr>
              <a:tr h="370840">
                <a:tc>
                  <a:txBody>
                    <a:bodyPr/>
                    <a:lstStyle/>
                    <a:p>
                      <a:pPr algn="ctr"/>
                      <a:r>
                        <a:rPr lang="en-US" dirty="0"/>
                        <a:t>✅ </a:t>
                      </a:r>
                      <a:r>
                        <a:rPr lang="en-US" altLang="zh-CN" sz="1800" kern="1200" dirty="0">
                          <a:solidFill>
                            <a:srgbClr val="00B050"/>
                          </a:solidFill>
                          <a:latin typeface="+mn-lt"/>
                          <a:ea typeface="+mn-ea"/>
                          <a:cs typeface="+mn-cs"/>
                        </a:rPr>
                        <a:t>Spring</a:t>
                      </a:r>
                      <a:r>
                        <a:rPr lang="zh-CN" altLang="en-US" sz="1800" kern="1200" dirty="0">
                          <a:solidFill>
                            <a:srgbClr val="00B050"/>
                          </a:solidFill>
                          <a:latin typeface="+mn-lt"/>
                          <a:ea typeface="+mn-ea"/>
                          <a:cs typeface="+mn-cs"/>
                        </a:rPr>
                        <a:t> </a:t>
                      </a:r>
                      <a:r>
                        <a:rPr lang="en-US" altLang="zh-CN" sz="1800" kern="1200" dirty="0">
                          <a:solidFill>
                            <a:srgbClr val="00B050"/>
                          </a:solidFill>
                          <a:latin typeface="+mn-lt"/>
                          <a:ea typeface="+mn-ea"/>
                          <a:cs typeface="+mn-cs"/>
                        </a:rPr>
                        <a:t>Water</a:t>
                      </a:r>
                      <a:endParaRPr lang="en-US" sz="1800" kern="1200" dirty="0">
                        <a:solidFill>
                          <a:srgbClr val="00B050"/>
                        </a:solidFill>
                        <a:latin typeface="+mn-lt"/>
                        <a:ea typeface="+mn-ea"/>
                        <a:cs typeface="+mn-cs"/>
                      </a:endParaRPr>
                    </a:p>
                  </a:txBody>
                  <a:tcPr/>
                </a:tc>
                <a:extLst>
                  <a:ext uri="{0D108BD9-81ED-4DB2-BD59-A6C34878D82A}">
                    <a16:rowId xmlns:a16="http://schemas.microsoft.com/office/drawing/2014/main" val="173158487"/>
                  </a:ext>
                </a:extLst>
              </a:tr>
              <a:tr h="370840">
                <a:tc>
                  <a:txBody>
                    <a:bodyPr/>
                    <a:lstStyle/>
                    <a:p>
                      <a:pPr algn="ctr"/>
                      <a:r>
                        <a:rPr lang="en-US" sz="1800" kern="1200" dirty="0">
                          <a:solidFill>
                            <a:srgbClr val="00B050"/>
                          </a:solidFill>
                          <a:latin typeface="+mn-lt"/>
                          <a:ea typeface="+mn-ea"/>
                          <a:cs typeface="+mn-cs"/>
                        </a:rPr>
                        <a:t>✅ </a:t>
                      </a:r>
                      <a:r>
                        <a:rPr lang="en-US" altLang="zh-CN" sz="1800" kern="1200" dirty="0">
                          <a:solidFill>
                            <a:srgbClr val="00B050"/>
                          </a:solidFill>
                          <a:latin typeface="+mn-lt"/>
                          <a:ea typeface="+mn-ea"/>
                          <a:cs typeface="+mn-cs"/>
                        </a:rPr>
                        <a:t>Soda</a:t>
                      </a:r>
                      <a:endParaRPr lang="en-US" sz="1800" kern="1200" dirty="0">
                        <a:solidFill>
                          <a:srgbClr val="00B050"/>
                        </a:solidFill>
                        <a:latin typeface="+mn-lt"/>
                        <a:ea typeface="+mn-ea"/>
                        <a:cs typeface="+mn-cs"/>
                      </a:endParaRPr>
                    </a:p>
                  </a:txBody>
                  <a:tcPr/>
                </a:tc>
                <a:extLst>
                  <a:ext uri="{0D108BD9-81ED-4DB2-BD59-A6C34878D82A}">
                    <a16:rowId xmlns:a16="http://schemas.microsoft.com/office/drawing/2014/main" val="70786813"/>
                  </a:ext>
                </a:extLst>
              </a:tr>
              <a:tr h="370840">
                <a:tc>
                  <a:txBody>
                    <a:bodyPr/>
                    <a:lstStyle/>
                    <a:p>
                      <a:pPr algn="ctr"/>
                      <a:r>
                        <a:rPr lang="en-US" altLang="zh-CN" dirty="0">
                          <a:solidFill>
                            <a:schemeClr val="tx2"/>
                          </a:solidFill>
                        </a:rPr>
                        <a:t>Apples</a:t>
                      </a:r>
                      <a:endParaRPr lang="en-US" dirty="0">
                        <a:solidFill>
                          <a:schemeClr val="tx2"/>
                        </a:solidFill>
                      </a:endParaRPr>
                    </a:p>
                  </a:txBody>
                  <a:tcPr/>
                </a:tc>
                <a:extLst>
                  <a:ext uri="{0D108BD9-81ED-4DB2-BD59-A6C34878D82A}">
                    <a16:rowId xmlns:a16="http://schemas.microsoft.com/office/drawing/2014/main" val="251362594"/>
                  </a:ext>
                </a:extLst>
              </a:tr>
              <a:tr h="370840">
                <a:tc>
                  <a:txBody>
                    <a:bodyPr/>
                    <a:lstStyle/>
                    <a:p>
                      <a:pPr algn="ctr"/>
                      <a:endParaRPr lang="en-US" dirty="0"/>
                    </a:p>
                  </a:txBody>
                  <a:tcPr/>
                </a:tc>
                <a:extLst>
                  <a:ext uri="{0D108BD9-81ED-4DB2-BD59-A6C34878D82A}">
                    <a16:rowId xmlns:a16="http://schemas.microsoft.com/office/drawing/2014/main" val="2131005091"/>
                  </a:ext>
                </a:extLst>
              </a:tr>
            </a:tbl>
          </a:graphicData>
        </a:graphic>
      </p:graphicFrame>
      <p:graphicFrame>
        <p:nvGraphicFramePr>
          <p:cNvPr id="7" name="Table 6">
            <a:extLst>
              <a:ext uri="{FF2B5EF4-FFF2-40B4-BE49-F238E27FC236}">
                <a16:creationId xmlns:a16="http://schemas.microsoft.com/office/drawing/2014/main" id="{47128E48-1157-43D2-BD8A-F80135DD3DF0}"/>
              </a:ext>
            </a:extLst>
          </p:cNvPr>
          <p:cNvGraphicFramePr>
            <a:graphicFrameLocks noGrp="1"/>
          </p:cNvGraphicFramePr>
          <p:nvPr>
            <p:extLst>
              <p:ext uri="{D42A27DB-BD31-4B8C-83A1-F6EECF244321}">
                <p14:modId xmlns:p14="http://schemas.microsoft.com/office/powerpoint/2010/main" val="2749679623"/>
              </p:ext>
            </p:extLst>
          </p:nvPr>
        </p:nvGraphicFramePr>
        <p:xfrm>
          <a:off x="965915" y="1888437"/>
          <a:ext cx="3331185" cy="2966720"/>
        </p:xfrm>
        <a:graphic>
          <a:graphicData uri="http://schemas.openxmlformats.org/drawingml/2006/table">
            <a:tbl>
              <a:tblPr firstRow="1" bandRow="1">
                <a:tableStyleId>{5C22544A-7EE6-4342-B048-85BDC9FD1C3A}</a:tableStyleId>
              </a:tblPr>
              <a:tblGrid>
                <a:gridCol w="3331185">
                  <a:extLst>
                    <a:ext uri="{9D8B030D-6E8A-4147-A177-3AD203B41FA5}">
                      <a16:colId xmlns:a16="http://schemas.microsoft.com/office/drawing/2014/main" val="1904771905"/>
                    </a:ext>
                  </a:extLst>
                </a:gridCol>
              </a:tblGrid>
              <a:tr h="370840">
                <a:tc>
                  <a:txBody>
                    <a:bodyPr/>
                    <a:lstStyle/>
                    <a:p>
                      <a:pPr algn="ctr"/>
                      <a:r>
                        <a:rPr lang="en-US" dirty="0"/>
                        <a:t>Old recommendation</a:t>
                      </a:r>
                    </a:p>
                  </a:txBody>
                  <a:tcPr/>
                </a:tc>
                <a:extLst>
                  <a:ext uri="{0D108BD9-81ED-4DB2-BD59-A6C34878D82A}">
                    <a16:rowId xmlns:a16="http://schemas.microsoft.com/office/drawing/2014/main" val="34668388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altLang="zh-CN" dirty="0">
                          <a:solidFill>
                            <a:schemeClr val="tx2"/>
                          </a:solidFill>
                        </a:rPr>
                        <a:t>Honeydew</a:t>
                      </a:r>
                      <a:r>
                        <a:rPr lang="zh-CN" altLang="en-US" dirty="0">
                          <a:solidFill>
                            <a:schemeClr val="tx2"/>
                          </a:solidFill>
                        </a:rPr>
                        <a:t> </a:t>
                      </a:r>
                      <a:r>
                        <a:rPr lang="en-US" altLang="zh-CN" dirty="0">
                          <a:solidFill>
                            <a:schemeClr val="tx2"/>
                          </a:solidFill>
                        </a:rPr>
                        <a:t>Melon</a:t>
                      </a:r>
                      <a:endParaRPr lang="en-US" dirty="0">
                        <a:solidFill>
                          <a:schemeClr val="tx2"/>
                        </a:solidFill>
                      </a:endParaRPr>
                    </a:p>
                  </a:txBody>
                  <a:tcPr/>
                </a:tc>
                <a:extLst>
                  <a:ext uri="{0D108BD9-81ED-4DB2-BD59-A6C34878D82A}">
                    <a16:rowId xmlns:a16="http://schemas.microsoft.com/office/drawing/2014/main" val="937945726"/>
                  </a:ext>
                </a:extLst>
              </a:tr>
              <a:tr h="370840">
                <a:tc>
                  <a:txBody>
                    <a:bodyPr/>
                    <a:lstStyle/>
                    <a:p>
                      <a:pPr algn="ctr"/>
                      <a:r>
                        <a:rPr lang="en-US" dirty="0"/>
                        <a:t>❌ </a:t>
                      </a:r>
                      <a:r>
                        <a:rPr lang="en-US" altLang="zh-CN" dirty="0">
                          <a:solidFill>
                            <a:schemeClr val="tx2"/>
                          </a:solidFill>
                        </a:rPr>
                        <a:t>Yellow</a:t>
                      </a:r>
                      <a:r>
                        <a:rPr lang="zh-CN" altLang="en-US" dirty="0">
                          <a:solidFill>
                            <a:schemeClr val="tx2"/>
                          </a:solidFill>
                        </a:rPr>
                        <a:t> </a:t>
                      </a:r>
                      <a:r>
                        <a:rPr lang="en-US" altLang="zh-CN" dirty="0">
                          <a:solidFill>
                            <a:schemeClr val="tx2"/>
                          </a:solidFill>
                        </a:rPr>
                        <a:t>Bell</a:t>
                      </a:r>
                      <a:r>
                        <a:rPr lang="zh-CN" altLang="en-US" dirty="0">
                          <a:solidFill>
                            <a:schemeClr val="tx2"/>
                          </a:solidFill>
                        </a:rPr>
                        <a:t> </a:t>
                      </a:r>
                      <a:r>
                        <a:rPr lang="en-US" altLang="zh-CN" dirty="0">
                          <a:solidFill>
                            <a:schemeClr val="tx2"/>
                          </a:solidFill>
                        </a:rPr>
                        <a:t>Pepper</a:t>
                      </a:r>
                      <a:endParaRPr lang="en-US" dirty="0">
                        <a:solidFill>
                          <a:schemeClr val="tx2"/>
                        </a:solidFill>
                      </a:endParaRPr>
                    </a:p>
                  </a:txBody>
                  <a:tcPr/>
                </a:tc>
                <a:extLst>
                  <a:ext uri="{0D108BD9-81ED-4DB2-BD59-A6C34878D82A}">
                    <a16:rowId xmlns:a16="http://schemas.microsoft.com/office/drawing/2014/main" val="509763767"/>
                  </a:ext>
                </a:extLst>
              </a:tr>
              <a:tr h="370840">
                <a:tc>
                  <a:txBody>
                    <a:bodyPr/>
                    <a:lstStyle/>
                    <a:p>
                      <a:pPr algn="ctr"/>
                      <a:r>
                        <a:rPr lang="en-US" dirty="0"/>
                        <a:t>❌ </a:t>
                      </a:r>
                      <a:r>
                        <a:rPr lang="en-US" altLang="zh-CN" dirty="0">
                          <a:solidFill>
                            <a:schemeClr val="tx2"/>
                          </a:solidFill>
                        </a:rPr>
                        <a:t>European</a:t>
                      </a:r>
                      <a:r>
                        <a:rPr lang="zh-CN" altLang="en-US" dirty="0">
                          <a:solidFill>
                            <a:schemeClr val="tx2"/>
                          </a:solidFill>
                        </a:rPr>
                        <a:t> </a:t>
                      </a:r>
                      <a:r>
                        <a:rPr lang="en-US" altLang="zh-CN" dirty="0">
                          <a:solidFill>
                            <a:schemeClr val="tx2"/>
                          </a:solidFill>
                        </a:rPr>
                        <a:t>Cucumber</a:t>
                      </a:r>
                      <a:endParaRPr lang="en-US" dirty="0">
                        <a:solidFill>
                          <a:schemeClr val="tx2"/>
                        </a:solidFill>
                      </a:endParaRPr>
                    </a:p>
                  </a:txBody>
                  <a:tcPr/>
                </a:tc>
                <a:extLst>
                  <a:ext uri="{0D108BD9-81ED-4DB2-BD59-A6C34878D82A}">
                    <a16:rowId xmlns:a16="http://schemas.microsoft.com/office/drawing/2014/main" val="3785682457"/>
                  </a:ext>
                </a:extLst>
              </a:tr>
              <a:tr h="370840">
                <a:tc>
                  <a:txBody>
                    <a:bodyPr/>
                    <a:lstStyle/>
                    <a:p>
                      <a:pPr algn="ctr"/>
                      <a:r>
                        <a:rPr lang="en-US" dirty="0"/>
                        <a:t>❌ </a:t>
                      </a:r>
                      <a:r>
                        <a:rPr lang="en-US" altLang="zh-CN" dirty="0">
                          <a:solidFill>
                            <a:schemeClr val="tx2"/>
                          </a:solidFill>
                        </a:rPr>
                        <a:t>Shredded</a:t>
                      </a:r>
                      <a:r>
                        <a:rPr lang="zh-CN" altLang="en-US" dirty="0">
                          <a:solidFill>
                            <a:schemeClr val="tx2"/>
                          </a:solidFill>
                        </a:rPr>
                        <a:t> </a:t>
                      </a:r>
                      <a:r>
                        <a:rPr lang="en-US" altLang="zh-CN" dirty="0">
                          <a:solidFill>
                            <a:schemeClr val="tx2"/>
                          </a:solidFill>
                        </a:rPr>
                        <a:t>Parmesan</a:t>
                      </a:r>
                      <a:endParaRPr lang="en-US" dirty="0">
                        <a:solidFill>
                          <a:schemeClr val="tx2"/>
                        </a:solidFill>
                      </a:endParaRPr>
                    </a:p>
                  </a:txBody>
                  <a:tcPr/>
                </a:tc>
                <a:extLst>
                  <a:ext uri="{0D108BD9-81ED-4DB2-BD59-A6C34878D82A}">
                    <a16:rowId xmlns:a16="http://schemas.microsoft.com/office/drawing/2014/main" val="1272627492"/>
                  </a:ext>
                </a:extLst>
              </a:tr>
              <a:tr h="370840">
                <a:tc>
                  <a:txBody>
                    <a:bodyPr/>
                    <a:lstStyle/>
                    <a:p>
                      <a:pPr algn="ctr"/>
                      <a:r>
                        <a:rPr lang="en-US" dirty="0"/>
                        <a:t>❌ </a:t>
                      </a:r>
                      <a:r>
                        <a:rPr lang="en-US" altLang="zh-CN" dirty="0">
                          <a:solidFill>
                            <a:schemeClr val="tx2"/>
                          </a:solidFill>
                        </a:rPr>
                        <a:t>Almond</a:t>
                      </a:r>
                      <a:r>
                        <a:rPr lang="zh-CN" altLang="en-US" dirty="0">
                          <a:solidFill>
                            <a:schemeClr val="tx2"/>
                          </a:solidFill>
                        </a:rPr>
                        <a:t> </a:t>
                      </a:r>
                      <a:r>
                        <a:rPr lang="en-US" altLang="zh-CN" dirty="0">
                          <a:solidFill>
                            <a:schemeClr val="tx2"/>
                          </a:solidFill>
                        </a:rPr>
                        <a:t>Milk</a:t>
                      </a:r>
                      <a:endParaRPr lang="en-US" dirty="0">
                        <a:solidFill>
                          <a:schemeClr val="tx2"/>
                        </a:solidFill>
                      </a:endParaRPr>
                    </a:p>
                  </a:txBody>
                  <a:tcPr/>
                </a:tc>
                <a:extLst>
                  <a:ext uri="{0D108BD9-81ED-4DB2-BD59-A6C34878D82A}">
                    <a16:rowId xmlns:a16="http://schemas.microsoft.com/office/drawing/2014/main" val="555721100"/>
                  </a:ext>
                </a:extLst>
              </a:tr>
              <a:tr h="370840">
                <a:tc>
                  <a:txBody>
                    <a:bodyPr/>
                    <a:lstStyle/>
                    <a:p>
                      <a:pPr algn="ctr"/>
                      <a:r>
                        <a:rPr lang="en-US" dirty="0"/>
                        <a:t>❌ </a:t>
                      </a:r>
                      <a:r>
                        <a:rPr lang="en-US" dirty="0">
                          <a:solidFill>
                            <a:schemeClr val="tx2"/>
                          </a:solidFill>
                        </a:rPr>
                        <a:t>Organic Whole Wheat Bread</a:t>
                      </a:r>
                    </a:p>
                  </a:txBody>
                  <a:tcPr/>
                </a:tc>
                <a:extLst>
                  <a:ext uri="{0D108BD9-81ED-4DB2-BD59-A6C34878D82A}">
                    <a16:rowId xmlns:a16="http://schemas.microsoft.com/office/drawing/2014/main" val="1632293538"/>
                  </a:ext>
                </a:extLst>
              </a:tr>
              <a:tr h="370840">
                <a:tc>
                  <a:txBody>
                    <a:bodyPr/>
                    <a:lstStyle/>
                    <a:p>
                      <a:pPr algn="ctr"/>
                      <a:r>
                        <a:rPr lang="en-US" dirty="0"/>
                        <a:t>❌ </a:t>
                      </a:r>
                      <a:r>
                        <a:rPr lang="en-US" dirty="0">
                          <a:solidFill>
                            <a:schemeClr val="tx2"/>
                          </a:solidFill>
                        </a:rPr>
                        <a:t>100% Whole Wheat Bread</a:t>
                      </a:r>
                    </a:p>
                  </a:txBody>
                  <a:tcPr/>
                </a:tc>
                <a:extLst>
                  <a:ext uri="{0D108BD9-81ED-4DB2-BD59-A6C34878D82A}">
                    <a16:rowId xmlns:a16="http://schemas.microsoft.com/office/drawing/2014/main" val="2340051985"/>
                  </a:ext>
                </a:extLst>
              </a:tr>
            </a:tbl>
          </a:graphicData>
        </a:graphic>
      </p:graphicFrame>
      <p:graphicFrame>
        <p:nvGraphicFramePr>
          <p:cNvPr id="8" name="Table 7">
            <a:extLst>
              <a:ext uri="{FF2B5EF4-FFF2-40B4-BE49-F238E27FC236}">
                <a16:creationId xmlns:a16="http://schemas.microsoft.com/office/drawing/2014/main" id="{E4503A12-C4A5-436D-8F65-5EAE00EDDEAE}"/>
              </a:ext>
            </a:extLst>
          </p:cNvPr>
          <p:cNvGraphicFramePr>
            <a:graphicFrameLocks noGrp="1"/>
          </p:cNvGraphicFramePr>
          <p:nvPr>
            <p:extLst>
              <p:ext uri="{D42A27DB-BD31-4B8C-83A1-F6EECF244321}">
                <p14:modId xmlns:p14="http://schemas.microsoft.com/office/powerpoint/2010/main" val="1275065410"/>
              </p:ext>
            </p:extLst>
          </p:nvPr>
        </p:nvGraphicFramePr>
        <p:xfrm>
          <a:off x="5035610" y="1888437"/>
          <a:ext cx="3034270" cy="2966720"/>
        </p:xfrm>
        <a:graphic>
          <a:graphicData uri="http://schemas.openxmlformats.org/drawingml/2006/table">
            <a:tbl>
              <a:tblPr firstRow="1" bandRow="1">
                <a:tableStyleId>{5C22544A-7EE6-4342-B048-85BDC9FD1C3A}</a:tableStyleId>
              </a:tblPr>
              <a:tblGrid>
                <a:gridCol w="3034270">
                  <a:extLst>
                    <a:ext uri="{9D8B030D-6E8A-4147-A177-3AD203B41FA5}">
                      <a16:colId xmlns:a16="http://schemas.microsoft.com/office/drawing/2014/main" val="1904771905"/>
                    </a:ext>
                  </a:extLst>
                </a:gridCol>
              </a:tblGrid>
              <a:tr h="370840">
                <a:tc>
                  <a:txBody>
                    <a:bodyPr/>
                    <a:lstStyle/>
                    <a:p>
                      <a:pPr algn="ctr"/>
                      <a:r>
                        <a:rPr lang="en-US" dirty="0"/>
                        <a:t>Our recommendation</a:t>
                      </a:r>
                    </a:p>
                  </a:txBody>
                  <a:tcPr/>
                </a:tc>
                <a:extLst>
                  <a:ext uri="{0D108BD9-81ED-4DB2-BD59-A6C34878D82A}">
                    <a16:rowId xmlns:a16="http://schemas.microsoft.com/office/drawing/2014/main" val="3466838849"/>
                  </a:ext>
                </a:extLst>
              </a:tr>
              <a:tr h="370840">
                <a:tc>
                  <a:txBody>
                    <a:bodyPr/>
                    <a:lstStyle/>
                    <a:p>
                      <a:pPr algn="ctr"/>
                      <a:r>
                        <a:rPr lang="en-US" dirty="0"/>
                        <a:t>✅ </a:t>
                      </a:r>
                      <a:r>
                        <a:rPr lang="en-US" altLang="zh-CN" dirty="0">
                          <a:solidFill>
                            <a:srgbClr val="00B050"/>
                          </a:solidFill>
                        </a:rPr>
                        <a:t>Spring</a:t>
                      </a:r>
                      <a:r>
                        <a:rPr lang="zh-CN" altLang="en-US" dirty="0">
                          <a:solidFill>
                            <a:srgbClr val="00B050"/>
                          </a:solidFill>
                        </a:rPr>
                        <a:t> </a:t>
                      </a:r>
                      <a:r>
                        <a:rPr lang="en-US" altLang="zh-CN" dirty="0">
                          <a:solidFill>
                            <a:srgbClr val="00B050"/>
                          </a:solidFill>
                        </a:rPr>
                        <a:t>Water</a:t>
                      </a:r>
                      <a:endParaRPr lang="en-US" dirty="0">
                        <a:solidFill>
                          <a:srgbClr val="00B050"/>
                        </a:solidFill>
                      </a:endParaRPr>
                    </a:p>
                  </a:txBody>
                  <a:tcPr/>
                </a:tc>
                <a:extLst>
                  <a:ext uri="{0D108BD9-81ED-4DB2-BD59-A6C34878D82A}">
                    <a16:rowId xmlns:a16="http://schemas.microsoft.com/office/drawing/2014/main" val="937945726"/>
                  </a:ext>
                </a:extLst>
              </a:tr>
              <a:tr h="370840">
                <a:tc>
                  <a:txBody>
                    <a:bodyPr/>
                    <a:lstStyle/>
                    <a:p>
                      <a:pPr algn="ctr"/>
                      <a:r>
                        <a:rPr lang="en-US" dirty="0"/>
                        <a:t>✅ </a:t>
                      </a:r>
                      <a:r>
                        <a:rPr lang="en-US" altLang="zh-CN" dirty="0">
                          <a:solidFill>
                            <a:srgbClr val="00B050"/>
                          </a:solidFill>
                        </a:rPr>
                        <a:t>Soda</a:t>
                      </a:r>
                      <a:endParaRPr lang="en-US" dirty="0">
                        <a:solidFill>
                          <a:srgbClr val="00B050"/>
                        </a:solidFill>
                      </a:endParaRPr>
                    </a:p>
                  </a:txBody>
                  <a:tcPr/>
                </a:tc>
                <a:extLst>
                  <a:ext uri="{0D108BD9-81ED-4DB2-BD59-A6C34878D82A}">
                    <a16:rowId xmlns:a16="http://schemas.microsoft.com/office/drawing/2014/main" val="509763767"/>
                  </a:ext>
                </a:extLst>
              </a:tr>
              <a:tr h="370840">
                <a:tc>
                  <a:txBody>
                    <a:bodyPr/>
                    <a:lstStyle/>
                    <a:p>
                      <a:pPr algn="ctr"/>
                      <a:r>
                        <a:rPr lang="en-US" dirty="0"/>
                        <a:t>❌ </a:t>
                      </a:r>
                      <a:r>
                        <a:rPr lang="en-US" altLang="zh-CN" dirty="0">
                          <a:solidFill>
                            <a:schemeClr val="tx2"/>
                          </a:solidFill>
                        </a:rPr>
                        <a:t>Natural</a:t>
                      </a:r>
                      <a:r>
                        <a:rPr lang="zh-CN" altLang="en-US" dirty="0">
                          <a:solidFill>
                            <a:schemeClr val="tx2"/>
                          </a:solidFill>
                        </a:rPr>
                        <a:t> </a:t>
                      </a:r>
                      <a:r>
                        <a:rPr lang="en-US" altLang="zh-CN" dirty="0">
                          <a:solidFill>
                            <a:schemeClr val="tx2"/>
                          </a:solidFill>
                        </a:rPr>
                        <a:t>Artisan</a:t>
                      </a:r>
                      <a:r>
                        <a:rPr lang="zh-CN" altLang="en-US" dirty="0">
                          <a:solidFill>
                            <a:schemeClr val="tx2"/>
                          </a:solidFill>
                        </a:rPr>
                        <a:t> </a:t>
                      </a:r>
                      <a:r>
                        <a:rPr lang="en-US" altLang="zh-CN" dirty="0">
                          <a:solidFill>
                            <a:schemeClr val="tx2"/>
                          </a:solidFill>
                        </a:rPr>
                        <a:t>Water</a:t>
                      </a:r>
                      <a:endParaRPr lang="en-US" dirty="0">
                        <a:solidFill>
                          <a:schemeClr val="tx2"/>
                        </a:solidFill>
                      </a:endParaRPr>
                    </a:p>
                  </a:txBody>
                  <a:tcPr/>
                </a:tc>
                <a:extLst>
                  <a:ext uri="{0D108BD9-81ED-4DB2-BD59-A6C34878D82A}">
                    <a16:rowId xmlns:a16="http://schemas.microsoft.com/office/drawing/2014/main" val="3785682457"/>
                  </a:ext>
                </a:extLst>
              </a:tr>
              <a:tr h="370840">
                <a:tc>
                  <a:txBody>
                    <a:bodyPr/>
                    <a:lstStyle/>
                    <a:p>
                      <a:pPr algn="ctr"/>
                      <a:r>
                        <a:rPr lang="en-US" dirty="0"/>
                        <a:t>❌ </a:t>
                      </a:r>
                      <a:r>
                        <a:rPr lang="en-US" altLang="zh-CN" dirty="0">
                          <a:solidFill>
                            <a:schemeClr val="tx2"/>
                          </a:solidFill>
                        </a:rPr>
                        <a:t>Petit</a:t>
                      </a:r>
                      <a:r>
                        <a:rPr lang="zh-CN" altLang="en-US" dirty="0">
                          <a:solidFill>
                            <a:schemeClr val="tx2"/>
                          </a:solidFill>
                        </a:rPr>
                        <a:t> </a:t>
                      </a:r>
                      <a:r>
                        <a:rPr lang="en-US" altLang="zh-CN" dirty="0">
                          <a:solidFill>
                            <a:schemeClr val="tx2"/>
                          </a:solidFill>
                        </a:rPr>
                        <a:t>Suisse</a:t>
                      </a:r>
                      <a:r>
                        <a:rPr lang="zh-CN" altLang="en-US" dirty="0">
                          <a:solidFill>
                            <a:schemeClr val="tx2"/>
                          </a:solidFill>
                        </a:rPr>
                        <a:t> </a:t>
                      </a:r>
                      <a:r>
                        <a:rPr lang="en-US" altLang="zh-CN" dirty="0">
                          <a:solidFill>
                            <a:schemeClr val="tx2"/>
                          </a:solidFill>
                        </a:rPr>
                        <a:t>Fruit</a:t>
                      </a:r>
                      <a:endParaRPr lang="en-US" dirty="0">
                        <a:solidFill>
                          <a:schemeClr val="tx2"/>
                        </a:solidFill>
                      </a:endParaRPr>
                    </a:p>
                  </a:txBody>
                  <a:tcPr/>
                </a:tc>
                <a:extLst>
                  <a:ext uri="{0D108BD9-81ED-4DB2-BD59-A6C34878D82A}">
                    <a16:rowId xmlns:a16="http://schemas.microsoft.com/office/drawing/2014/main" val="1272627492"/>
                  </a:ext>
                </a:extLst>
              </a:tr>
              <a:tr h="370840">
                <a:tc>
                  <a:txBody>
                    <a:bodyPr/>
                    <a:lstStyle/>
                    <a:p>
                      <a:pPr algn="ctr"/>
                      <a:r>
                        <a:rPr lang="en-US" dirty="0"/>
                        <a:t>❌ </a:t>
                      </a:r>
                      <a:r>
                        <a:rPr lang="en-US" altLang="zh-CN" dirty="0">
                          <a:solidFill>
                            <a:schemeClr val="tx2"/>
                          </a:solidFill>
                        </a:rPr>
                        <a:t>Organic</a:t>
                      </a:r>
                      <a:r>
                        <a:rPr lang="zh-CN" altLang="en-US" dirty="0">
                          <a:solidFill>
                            <a:schemeClr val="tx2"/>
                          </a:solidFill>
                        </a:rPr>
                        <a:t> </a:t>
                      </a:r>
                      <a:r>
                        <a:rPr lang="en-US" altLang="zh-CN" dirty="0">
                          <a:solidFill>
                            <a:schemeClr val="tx2"/>
                          </a:solidFill>
                        </a:rPr>
                        <a:t>Diced</a:t>
                      </a:r>
                      <a:r>
                        <a:rPr lang="zh-CN" altLang="en-US" dirty="0">
                          <a:solidFill>
                            <a:schemeClr val="tx2"/>
                          </a:solidFill>
                        </a:rPr>
                        <a:t> </a:t>
                      </a:r>
                      <a:r>
                        <a:rPr lang="en-US" altLang="zh-CN" dirty="0">
                          <a:solidFill>
                            <a:schemeClr val="tx2"/>
                          </a:solidFill>
                        </a:rPr>
                        <a:t>Tomatoes</a:t>
                      </a:r>
                      <a:endParaRPr lang="en-US" dirty="0">
                        <a:solidFill>
                          <a:schemeClr val="tx2"/>
                        </a:solidFill>
                      </a:endParaRPr>
                    </a:p>
                  </a:txBody>
                  <a:tcPr/>
                </a:tc>
                <a:extLst>
                  <a:ext uri="{0D108BD9-81ED-4DB2-BD59-A6C34878D82A}">
                    <a16:rowId xmlns:a16="http://schemas.microsoft.com/office/drawing/2014/main" val="555721100"/>
                  </a:ext>
                </a:extLst>
              </a:tr>
              <a:tr h="370840">
                <a:tc>
                  <a:txBody>
                    <a:bodyPr/>
                    <a:lstStyle/>
                    <a:p>
                      <a:pPr algn="ctr"/>
                      <a:r>
                        <a:rPr lang="en-US" dirty="0"/>
                        <a:t>❌ </a:t>
                      </a:r>
                      <a:r>
                        <a:rPr lang="en-US" altLang="zh-CN" dirty="0">
                          <a:solidFill>
                            <a:schemeClr val="tx2"/>
                          </a:solidFill>
                        </a:rPr>
                        <a:t>Shredded</a:t>
                      </a:r>
                      <a:r>
                        <a:rPr lang="zh-CN" altLang="en-US" dirty="0">
                          <a:solidFill>
                            <a:schemeClr val="tx2"/>
                          </a:solidFill>
                        </a:rPr>
                        <a:t> </a:t>
                      </a:r>
                      <a:r>
                        <a:rPr lang="en-US" altLang="zh-CN" dirty="0">
                          <a:solidFill>
                            <a:schemeClr val="tx2"/>
                          </a:solidFill>
                        </a:rPr>
                        <a:t>Parmesan</a:t>
                      </a:r>
                      <a:endParaRPr lang="en-US" dirty="0">
                        <a:solidFill>
                          <a:schemeClr val="tx2"/>
                        </a:solidFill>
                      </a:endParaRPr>
                    </a:p>
                  </a:txBody>
                  <a:tcPr/>
                </a:tc>
                <a:extLst>
                  <a:ext uri="{0D108BD9-81ED-4DB2-BD59-A6C34878D82A}">
                    <a16:rowId xmlns:a16="http://schemas.microsoft.com/office/drawing/2014/main" val="1632293538"/>
                  </a:ext>
                </a:extLst>
              </a:tr>
              <a:tr h="370840">
                <a:tc>
                  <a:txBody>
                    <a:bodyPr/>
                    <a:lstStyle/>
                    <a:p>
                      <a:pPr algn="ctr"/>
                      <a:r>
                        <a:rPr lang="en-US" dirty="0"/>
                        <a:t>❌ </a:t>
                      </a:r>
                      <a:r>
                        <a:rPr lang="en-US" altLang="zh-CN" dirty="0">
                          <a:solidFill>
                            <a:schemeClr val="tx2"/>
                          </a:solidFill>
                        </a:rPr>
                        <a:t>Organic</a:t>
                      </a:r>
                      <a:r>
                        <a:rPr lang="zh-CN" altLang="en-US" dirty="0">
                          <a:solidFill>
                            <a:schemeClr val="tx2"/>
                          </a:solidFill>
                        </a:rPr>
                        <a:t> </a:t>
                      </a:r>
                      <a:r>
                        <a:rPr lang="en-US" altLang="zh-CN" dirty="0">
                          <a:solidFill>
                            <a:schemeClr val="tx2"/>
                          </a:solidFill>
                        </a:rPr>
                        <a:t>Orange</a:t>
                      </a:r>
                      <a:r>
                        <a:rPr lang="zh-CN" altLang="en-US" dirty="0">
                          <a:solidFill>
                            <a:schemeClr val="tx2"/>
                          </a:solidFill>
                        </a:rPr>
                        <a:t> </a:t>
                      </a:r>
                      <a:r>
                        <a:rPr lang="en-US" altLang="zh-CN" dirty="0">
                          <a:solidFill>
                            <a:schemeClr val="tx2"/>
                          </a:solidFill>
                        </a:rPr>
                        <a:t>Bell</a:t>
                      </a:r>
                      <a:r>
                        <a:rPr lang="zh-CN" altLang="en-US" dirty="0">
                          <a:solidFill>
                            <a:schemeClr val="tx2"/>
                          </a:solidFill>
                        </a:rPr>
                        <a:t> </a:t>
                      </a:r>
                      <a:r>
                        <a:rPr lang="en-US" altLang="zh-CN" dirty="0">
                          <a:solidFill>
                            <a:schemeClr val="tx2"/>
                          </a:solidFill>
                        </a:rPr>
                        <a:t>Pepper</a:t>
                      </a:r>
                      <a:endParaRPr lang="en-US" dirty="0">
                        <a:solidFill>
                          <a:schemeClr val="tx2"/>
                        </a:solidFill>
                      </a:endParaRPr>
                    </a:p>
                  </a:txBody>
                  <a:tcPr/>
                </a:tc>
                <a:extLst>
                  <a:ext uri="{0D108BD9-81ED-4DB2-BD59-A6C34878D82A}">
                    <a16:rowId xmlns:a16="http://schemas.microsoft.com/office/drawing/2014/main" val="2340051985"/>
                  </a:ext>
                </a:extLst>
              </a:tr>
            </a:tbl>
          </a:graphicData>
        </a:graphic>
      </p:graphicFrame>
      <p:sp>
        <p:nvSpPr>
          <p:cNvPr id="10" name="TextBox 9">
            <a:extLst>
              <a:ext uri="{FF2B5EF4-FFF2-40B4-BE49-F238E27FC236}">
                <a16:creationId xmlns:a16="http://schemas.microsoft.com/office/drawing/2014/main" id="{08B6AE27-B382-8D4F-9BF5-D0C1B0995D2B}"/>
              </a:ext>
            </a:extLst>
          </p:cNvPr>
          <p:cNvSpPr txBox="1"/>
          <p:nvPr/>
        </p:nvSpPr>
        <p:spPr>
          <a:xfrm>
            <a:off x="5640946" y="2975019"/>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54527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6B23-98DC-4A98-A1EB-BEDBDB82E2B0}"/>
              </a:ext>
            </a:extLst>
          </p:cNvPr>
          <p:cNvSpPr>
            <a:spLocks noGrp="1"/>
          </p:cNvSpPr>
          <p:nvPr>
            <p:ph type="title"/>
          </p:nvPr>
        </p:nvSpPr>
        <p:spPr>
          <a:xfrm>
            <a:off x="4251960" y="2568829"/>
            <a:ext cx="3172968" cy="1325563"/>
          </a:xfrm>
        </p:spPr>
        <p:txBody>
          <a:bodyPr>
            <a:normAutofit/>
          </a:bodyPr>
          <a:lstStyle/>
          <a:p>
            <a:r>
              <a:rPr lang="en-US" sz="6600" b="1" dirty="0"/>
              <a:t>THE END</a:t>
            </a:r>
          </a:p>
        </p:txBody>
      </p:sp>
      <p:pic>
        <p:nvPicPr>
          <p:cNvPr id="2050" name="Picture 2" descr="Image result for robot emoji gif">
            <a:extLst>
              <a:ext uri="{FF2B5EF4-FFF2-40B4-BE49-F238E27FC236}">
                <a16:creationId xmlns:a16="http://schemas.microsoft.com/office/drawing/2014/main" id="{4BD9FAD9-1CF6-4B2A-957F-ACCD0792C5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84351" y="1954911"/>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obot emoji gif">
            <a:extLst>
              <a:ext uri="{FF2B5EF4-FFF2-40B4-BE49-F238E27FC236}">
                <a16:creationId xmlns:a16="http://schemas.microsoft.com/office/drawing/2014/main" id="{90DF8692-B21D-4FDF-98F2-4CE6116C45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49615" y="1954911"/>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8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1619</TotalTime>
  <Words>485</Words>
  <Application>Microsoft Macintosh PowerPoint</Application>
  <PresentationFormat>Widescreen</PresentationFormat>
  <Paragraphs>72</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Littell</dc:creator>
  <cp:lastModifiedBy>Iuliia Oblasova</cp:lastModifiedBy>
  <cp:revision>28</cp:revision>
  <dcterms:created xsi:type="dcterms:W3CDTF">2019-04-15T20:28:14Z</dcterms:created>
  <dcterms:modified xsi:type="dcterms:W3CDTF">2019-04-17T00:32:13Z</dcterms:modified>
</cp:coreProperties>
</file>